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7" r:id="rId2"/>
    <p:sldId id="258" r:id="rId3"/>
    <p:sldId id="267" r:id="rId4"/>
    <p:sldId id="273" r:id="rId5"/>
    <p:sldId id="277" r:id="rId6"/>
    <p:sldId id="278" r:id="rId7"/>
    <p:sldId id="276" r:id="rId8"/>
    <p:sldId id="286" r:id="rId9"/>
    <p:sldId id="296" r:id="rId10"/>
    <p:sldId id="285" r:id="rId11"/>
    <p:sldId id="295" r:id="rId12"/>
    <p:sldId id="275" r:id="rId13"/>
    <p:sldId id="274" r:id="rId14"/>
    <p:sldId id="272" r:id="rId15"/>
    <p:sldId id="268" r:id="rId16"/>
    <p:sldId id="269" r:id="rId17"/>
    <p:sldId id="308" r:id="rId18"/>
    <p:sldId id="309" r:id="rId19"/>
    <p:sldId id="270" r:id="rId20"/>
    <p:sldId id="306" r:id="rId21"/>
    <p:sldId id="287" r:id="rId22"/>
    <p:sldId id="282" r:id="rId23"/>
    <p:sldId id="297" r:id="rId24"/>
    <p:sldId id="307" r:id="rId25"/>
    <p:sldId id="291" r:id="rId26"/>
    <p:sldId id="293" r:id="rId27"/>
    <p:sldId id="310" r:id="rId28"/>
    <p:sldId id="300" r:id="rId29"/>
    <p:sldId id="301" r:id="rId30"/>
    <p:sldId id="290" r:id="rId31"/>
    <p:sldId id="305" r:id="rId32"/>
    <p:sldId id="303" r:id="rId33"/>
    <p:sldId id="302" r:id="rId34"/>
    <p:sldId id="292" r:id="rId35"/>
    <p:sldId id="299" r:id="rId36"/>
    <p:sldId id="294" r:id="rId37"/>
    <p:sldId id="313" r:id="rId38"/>
    <p:sldId id="281" r:id="rId39"/>
    <p:sldId id="314" r:id="rId40"/>
    <p:sldId id="289" r:id="rId41"/>
    <p:sldId id="312" r:id="rId42"/>
    <p:sldId id="283" r:id="rId43"/>
    <p:sldId id="315" r:id="rId44"/>
    <p:sldId id="311" r:id="rId45"/>
    <p:sldId id="317" r:id="rId46"/>
    <p:sldId id="316" r:id="rId47"/>
    <p:sldId id="279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8FF"/>
    <a:srgbClr val="E7E6E6"/>
    <a:srgbClr val="4BA44B"/>
    <a:srgbClr val="FF2323"/>
    <a:srgbClr val="A6D0DD"/>
    <a:srgbClr val="FF6969"/>
    <a:srgbClr val="9DC8C8"/>
    <a:srgbClr val="D1B6E1"/>
    <a:srgbClr val="7E1717"/>
    <a:srgbClr val="068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9" autoAdjust="0"/>
    <p:restoredTop sz="94660"/>
  </p:normalViewPr>
  <p:slideViewPr>
    <p:cSldViewPr snapToGrid="0">
      <p:cViewPr varScale="1">
        <p:scale>
          <a:sx n="50" d="100"/>
          <a:sy n="50" d="100"/>
        </p:scale>
        <p:origin x="38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62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 고령층 서울시민의 디지털 기술 이용 역량 </a:t>
            </a:r>
            <a:endParaRPr lang="en-US" altLang="ko-KR" sz="1862" b="0" i="0" u="none" strike="noStrike" baseline="0" dirty="0">
              <a:solidFill>
                <a:schemeClr val="tx1"/>
              </a:solidFill>
              <a:effectLst/>
              <a:ea typeface="Tmon몬소리 Black" panose="02000A03000000000000"/>
            </a:endParaRPr>
          </a:p>
          <a:p>
            <a:pPr>
              <a:defRPr/>
            </a:pP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(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출처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: 2021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년 서울시민 디지털 역량 실태조사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)</a:t>
            </a:r>
            <a:endParaRPr lang="en-US" altLang="ko-KR" sz="1200" dirty="0">
              <a:solidFill>
                <a:schemeClr val="tx1"/>
              </a:solidFill>
              <a:ea typeface="Tmon몬소리 Black" panose="02000A0300000000000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CD60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16-4AE5-A9EA-3A379FA8114B}"/>
              </c:ext>
            </c:extLst>
          </c:dPt>
          <c:cat>
            <c:strRef>
              <c:f>Sheet1!$A$2:$A$7</c:f>
              <c:strCache>
                <c:ptCount val="6"/>
                <c:pt idx="0">
                  <c:v>서울시민 평균</c:v>
                </c:pt>
                <c:pt idx="1">
                  <c:v>상품서비스 구매</c:v>
                </c:pt>
                <c:pt idx="2">
                  <c:v>배달 음식 주문</c:v>
                </c:pt>
                <c:pt idx="3">
                  <c:v>결제 수단 이용</c:v>
                </c:pt>
                <c:pt idx="4">
                  <c:v>예매 예약</c:v>
                </c:pt>
                <c:pt idx="5">
                  <c:v>공공서비스 이용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64</c:v>
                </c:pt>
                <c:pt idx="1">
                  <c:v>39</c:v>
                </c:pt>
                <c:pt idx="2">
                  <c:v>38</c:v>
                </c:pt>
                <c:pt idx="3">
                  <c:v>37</c:v>
                </c:pt>
                <c:pt idx="4">
                  <c:v>36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6-4AE5-A9EA-3A379FA81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326704"/>
        <c:axId val="155326224"/>
      </c:barChart>
      <c:catAx>
        <c:axId val="15532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326224"/>
        <c:crosses val="autoZero"/>
        <c:auto val="1"/>
        <c:lblAlgn val="ctr"/>
        <c:lblOffset val="100"/>
        <c:noMultiLvlLbl val="0"/>
      </c:catAx>
      <c:valAx>
        <c:axId val="15532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32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CD60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86E-43E5-AFA8-17F32878F6A1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6E-43E5-AFA8-17F32878F6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100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86E-43E5-AFA8-17F32878F6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100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86E-43E5-AFA8-17F32878F6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6E-43E5-AFA8-17F32878F6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59344"/>
        <c:axId val="413662704"/>
      </c:barChart>
      <c:catAx>
        <c:axId val="41365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662704"/>
        <c:crosses val="autoZero"/>
        <c:auto val="1"/>
        <c:lblAlgn val="ctr"/>
        <c:lblOffset val="100"/>
        <c:noMultiLvlLbl val="0"/>
      </c:catAx>
      <c:valAx>
        <c:axId val="413662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365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339966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8C8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BF-4CA1-8415-945D77121878}"/>
              </c:ext>
            </c:extLst>
          </c:dPt>
          <c:dPt>
            <c:idx val="1"/>
            <c:bubble3D val="0"/>
            <c:spPr>
              <a:solidFill>
                <a:srgbClr val="D1B6E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BF-4CA1-8415-945D7712187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9BF-4CA1-8415-945D771218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9BF-4CA1-8415-945D771218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일반인</c:v>
                </c:pt>
                <c:pt idx="1">
                  <c:v>전문가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BF-4CA1-8415-945D77121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59344"/>
        <c:axId val="413662704"/>
      </c:barChart>
      <c:catAx>
        <c:axId val="41365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662704"/>
        <c:crosses val="autoZero"/>
        <c:auto val="1"/>
        <c:lblAlgn val="ctr"/>
        <c:lblOffset val="100"/>
        <c:noMultiLvlLbl val="0"/>
      </c:catAx>
      <c:valAx>
        <c:axId val="413662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36593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1F335-D28A-4C6E-93B3-56A17C35BF5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E2014-B557-41EA-8DD6-D4F866B9A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59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5E06-D722-4CDD-A22E-B75957BF52D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4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C01E-4634-4D18-8F93-CD1DF301BCC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76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FBE2-9CB3-43F8-AA90-7EB2D4E907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7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8CFB-FD84-4759-AA6F-7065F46328E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18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A088-708F-4703-8850-5477DF5E7F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74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A64A-0445-46F3-8F85-E430FCBF54A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5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0505-2E71-406E-B194-28B30E7F328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131D-9736-407B-9796-2A97C813BCC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2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D902-649D-4FD1-8F05-240784B2471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313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023B-25D8-4713-A34B-74EAFF9A10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3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81E8-8856-4340-A5C3-7B93FE58176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8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F9C84-3236-4E15-9474-F94C4C2BA0A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wav"/><Relationship Id="rId11" Type="http://schemas.openxmlformats.org/officeDocument/2006/relationships/image" Target="../media/image26.png"/><Relationship Id="rId5" Type="http://schemas.microsoft.com/office/2007/relationships/media" Target="../media/media3.wav"/><Relationship Id="rId10" Type="http://schemas.openxmlformats.org/officeDocument/2006/relationships/image" Target="../media/image25.png"/><Relationship Id="rId4" Type="http://schemas.openxmlformats.org/officeDocument/2006/relationships/audio" Target="../media/media2.wav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6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media" Target="../media/media7.mp4"/><Relationship Id="rId7" Type="http://schemas.openxmlformats.org/officeDocument/2006/relationships/image" Target="../media/image6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7.png"/><Relationship Id="rId3" Type="http://schemas.microsoft.com/office/2007/relationships/media" Target="../media/media8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68.png"/><Relationship Id="rId5" Type="http://schemas.microsoft.com/office/2007/relationships/media" Target="../media/media9.mp4"/><Relationship Id="rId10" Type="http://schemas.openxmlformats.org/officeDocument/2006/relationships/image" Target="../media/image75.png"/><Relationship Id="rId4" Type="http://schemas.openxmlformats.org/officeDocument/2006/relationships/video" Target="../media/media8.mp4"/><Relationship Id="rId9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gazine.hankyung.com/job-joy/article/202212082113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1.68:8000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m.dongascience.com/news.php?idx=5528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703458-4218-ECBE-949D-6761148A666D}"/>
              </a:ext>
            </a:extLst>
          </p:cNvPr>
          <p:cNvSpPr txBox="1"/>
          <p:nvPr/>
        </p:nvSpPr>
        <p:spPr>
          <a:xfrm>
            <a:off x="-354564" y="1958762"/>
            <a:ext cx="6857331" cy="5539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000" b="1" kern="0" dirty="0" err="1">
                <a:ln w="190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알파코</a:t>
            </a:r>
            <a:r>
              <a:rPr lang="ko-KR" altLang="en-US" sz="3000" b="1" kern="0" dirty="0">
                <a:ln w="190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3000" b="1" kern="0" dirty="0">
                <a:ln w="190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ko-KR" altLang="en-US" sz="3000" b="1" kern="0" dirty="0">
                <a:ln w="190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endParaRPr lang="en-US" altLang="ko-KR" sz="3000" b="1" kern="0" dirty="0">
              <a:ln w="190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8AD69B-C4A4-5998-DE79-6EF8CB9EE87F}"/>
              </a:ext>
            </a:extLst>
          </p:cNvPr>
          <p:cNvGrpSpPr/>
          <p:nvPr/>
        </p:nvGrpSpPr>
        <p:grpSpPr>
          <a:xfrm>
            <a:off x="6824304" y="5590663"/>
            <a:ext cx="3914808" cy="447371"/>
            <a:chOff x="6300429" y="3866638"/>
            <a:chExt cx="3914808" cy="44737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F98542-5E04-EE53-27DB-833444BFB842}"/>
                </a:ext>
              </a:extLst>
            </p:cNvPr>
            <p:cNvSpPr/>
            <p:nvPr/>
          </p:nvSpPr>
          <p:spPr>
            <a:xfrm>
              <a:off x="6300429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김도현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372C51-5080-A208-CF7F-84906185DC8E}"/>
                </a:ext>
              </a:extLst>
            </p:cNvPr>
            <p:cNvSpPr/>
            <p:nvPr/>
          </p:nvSpPr>
          <p:spPr>
            <a:xfrm>
              <a:off x="7279131" y="3866638"/>
              <a:ext cx="978702" cy="4473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 err="1">
                  <a:ln w="19050">
                    <a:noFill/>
                  </a:ln>
                  <a:solidFill>
                    <a:srgbClr val="FCD60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노아윤</a:t>
              </a:r>
              <a:endParaRPr lang="ko-KR" altLang="en-US" b="1" dirty="0">
                <a:ln w="19050">
                  <a:noFill/>
                </a:ln>
                <a:solidFill>
                  <a:srgbClr val="FCD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DC70E46-2000-1891-8349-8C0C4D136611}"/>
                </a:ext>
              </a:extLst>
            </p:cNvPr>
            <p:cNvSpPr/>
            <p:nvPr/>
          </p:nvSpPr>
          <p:spPr>
            <a:xfrm>
              <a:off x="8257833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 err="1">
                  <a:ln w="19050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송기훈</a:t>
              </a:r>
              <a:endParaRPr lang="en-US" altLang="ko-KR" b="1" dirty="0">
                <a:ln w="190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09DA07-D4E7-C09B-C613-93FF31B02DD8}"/>
                </a:ext>
              </a:extLst>
            </p:cNvPr>
            <p:cNvSpPr/>
            <p:nvPr/>
          </p:nvSpPr>
          <p:spPr>
            <a:xfrm>
              <a:off x="9236535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황민규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1848732" y="2543200"/>
            <a:ext cx="8637424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 </a:t>
            </a:r>
            <a:r>
              <a:rPr lang="en-US" altLang="ko-KR" sz="8000" b="1" kern="0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8000" b="1" kern="0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화상 </a:t>
            </a:r>
            <a:r>
              <a:rPr lang="ko-KR" altLang="en-US" sz="8000" b="1" kern="0" dirty="0" err="1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챗봇</a:t>
            </a:r>
            <a:endParaRPr lang="en-US" altLang="ko-KR" sz="8000" b="1" kern="0" dirty="0">
              <a:ln w="19050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0D8C31E-7399-97E2-4227-D4E546051786}"/>
              </a:ext>
            </a:extLst>
          </p:cNvPr>
          <p:cNvCxnSpPr>
            <a:cxnSpLocks/>
          </p:cNvCxnSpPr>
          <p:nvPr/>
        </p:nvCxnSpPr>
        <p:spPr>
          <a:xfrm>
            <a:off x="4493854" y="3866638"/>
            <a:ext cx="572138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412012-E890-861D-842D-F6EAF7DE7232}"/>
              </a:ext>
            </a:extLst>
          </p:cNvPr>
          <p:cNvCxnSpPr>
            <a:cxnSpLocks/>
          </p:cNvCxnSpPr>
          <p:nvPr/>
        </p:nvCxnSpPr>
        <p:spPr>
          <a:xfrm>
            <a:off x="2131845" y="2512758"/>
            <a:ext cx="572138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62C640-FBB6-D269-A43A-8FAF8D05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사각형: 둥근 모서리 268">
            <a:extLst>
              <a:ext uri="{FF2B5EF4-FFF2-40B4-BE49-F238E27FC236}">
                <a16:creationId xmlns:a16="http://schemas.microsoft.com/office/drawing/2014/main" id="{29265D59-41CF-9EA4-E456-F7711098AE65}"/>
              </a:ext>
            </a:extLst>
          </p:cNvPr>
          <p:cNvSpPr/>
          <p:nvPr/>
        </p:nvSpPr>
        <p:spPr>
          <a:xfrm>
            <a:off x="6067169" y="1111245"/>
            <a:ext cx="2030399" cy="425365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9A7C508-B311-7758-2887-D91C6AE37B8A}"/>
              </a:ext>
            </a:extLst>
          </p:cNvPr>
          <p:cNvSpPr/>
          <p:nvPr/>
        </p:nvSpPr>
        <p:spPr>
          <a:xfrm>
            <a:off x="6179672" y="1533993"/>
            <a:ext cx="1820900" cy="33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16F19B60-96AF-E856-B18B-F14E6293338D}"/>
              </a:ext>
            </a:extLst>
          </p:cNvPr>
          <p:cNvGrpSpPr/>
          <p:nvPr/>
        </p:nvGrpSpPr>
        <p:grpSpPr>
          <a:xfrm>
            <a:off x="6179673" y="1808672"/>
            <a:ext cx="2146756" cy="3049794"/>
            <a:chOff x="3766346" y="1225343"/>
            <a:chExt cx="2883256" cy="4096106"/>
          </a:xfrm>
        </p:grpSpPr>
        <p:sp>
          <p:nvSpPr>
            <p:cNvPr id="286" name="사각형: 둥근 모서리 285">
              <a:extLst>
                <a:ext uri="{FF2B5EF4-FFF2-40B4-BE49-F238E27FC236}">
                  <a16:creationId xmlns:a16="http://schemas.microsoft.com/office/drawing/2014/main" id="{CD05AC74-0DC0-011D-0593-EA250E97B724}"/>
                </a:ext>
              </a:extLst>
            </p:cNvPr>
            <p:cNvSpPr/>
            <p:nvPr/>
          </p:nvSpPr>
          <p:spPr>
            <a:xfrm>
              <a:off x="3766346" y="3676971"/>
              <a:ext cx="2431256" cy="1644478"/>
            </a:xfrm>
            <a:prstGeom prst="roundRect">
              <a:avLst>
                <a:gd name="adj" fmla="val 99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B708CA8E-D61E-2D25-CE41-024243AE3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2891" y="1225343"/>
              <a:ext cx="1755989" cy="1755990"/>
            </a:xfrm>
            <a:prstGeom prst="rect">
              <a:avLst/>
            </a:prstGeom>
          </p:spPr>
        </p:pic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5AC7DB10-C30E-EC28-6106-D0737B671A23}"/>
                </a:ext>
              </a:extLst>
            </p:cNvPr>
            <p:cNvGrpSpPr/>
            <p:nvPr/>
          </p:nvGrpSpPr>
          <p:grpSpPr>
            <a:xfrm>
              <a:off x="3947161" y="2941641"/>
              <a:ext cx="2702441" cy="2008247"/>
              <a:chOff x="3947161" y="2941641"/>
              <a:chExt cx="2702441" cy="2008247"/>
            </a:xfrm>
          </p:grpSpPr>
          <p:pic>
            <p:nvPicPr>
              <p:cNvPr id="289" name="그림 288">
                <a:extLst>
                  <a:ext uri="{FF2B5EF4-FFF2-40B4-BE49-F238E27FC236}">
                    <a16:creationId xmlns:a16="http://schemas.microsoft.com/office/drawing/2014/main" id="{0CAA4C32-9E97-14CA-63EA-38CF457C1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1668" y="3707451"/>
                <a:ext cx="346252" cy="374329"/>
              </a:xfrm>
              <a:prstGeom prst="rect">
                <a:avLst/>
              </a:prstGeom>
            </p:spPr>
          </p:pic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B4B1BC5A-AE58-0F60-26C5-806C6250C344}"/>
                  </a:ext>
                </a:extLst>
              </p:cNvPr>
              <p:cNvSpPr txBox="1"/>
              <p:nvPr/>
            </p:nvSpPr>
            <p:spPr>
              <a:xfrm>
                <a:off x="4653280" y="294164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827FE9E6-4CAC-E077-603B-0B3CBC624AA0}"/>
                  </a:ext>
                </a:extLst>
              </p:cNvPr>
              <p:cNvSpPr txBox="1"/>
              <p:nvPr/>
            </p:nvSpPr>
            <p:spPr>
              <a:xfrm>
                <a:off x="4399162" y="3791792"/>
                <a:ext cx="22504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/>
                  <a:t>대중교통 관련 문의 </a:t>
                </a:r>
              </a:p>
            </p:txBody>
          </p:sp>
          <p:grpSp>
            <p:nvGrpSpPr>
              <p:cNvPr id="292" name="그룹 291">
                <a:extLst>
                  <a:ext uri="{FF2B5EF4-FFF2-40B4-BE49-F238E27FC236}">
                    <a16:creationId xmlns:a16="http://schemas.microsoft.com/office/drawing/2014/main" id="{89CD7AEE-0B2E-733A-5586-6CC4810BB246}"/>
                  </a:ext>
                </a:extLst>
              </p:cNvPr>
              <p:cNvGrpSpPr/>
              <p:nvPr/>
            </p:nvGrpSpPr>
            <p:grpSpPr>
              <a:xfrm>
                <a:off x="3947161" y="4131076"/>
                <a:ext cx="2255520" cy="818812"/>
                <a:chOff x="3947161" y="3851676"/>
                <a:chExt cx="2255520" cy="818812"/>
              </a:xfrm>
            </p:grpSpPr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6ADD0D4A-F81A-A0F0-6340-A351E20DFB20}"/>
                    </a:ext>
                  </a:extLst>
                </p:cNvPr>
                <p:cNvSpPr txBox="1"/>
                <p:nvPr/>
              </p:nvSpPr>
              <p:spPr>
                <a:xfrm>
                  <a:off x="3949366" y="3851676"/>
                  <a:ext cx="2250440" cy="268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/>
                    <a:t>1. </a:t>
                  </a:r>
                  <a:r>
                    <a:rPr lang="ko-KR" altLang="en-US" sz="700" dirty="0"/>
                    <a:t>분실물은 어디서 찾을 수 있나요 </a:t>
                  </a:r>
                  <a:r>
                    <a:rPr lang="en-US" altLang="ko-KR" sz="700" dirty="0"/>
                    <a:t>? </a:t>
                  </a:r>
                  <a:endParaRPr lang="ko-KR" altLang="en-US" sz="700" dirty="0"/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14031D0A-7253-EBB2-9AC1-2ED2D0BC30F4}"/>
                    </a:ext>
                  </a:extLst>
                </p:cNvPr>
                <p:cNvSpPr txBox="1"/>
                <p:nvPr/>
              </p:nvSpPr>
              <p:spPr>
                <a:xfrm>
                  <a:off x="3947161" y="4052649"/>
                  <a:ext cx="2250440" cy="268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/>
                    <a:t>2. </a:t>
                  </a:r>
                  <a:r>
                    <a:rPr lang="ko-KR" altLang="en-US" sz="700" dirty="0"/>
                    <a:t>주말에 운영 시간이 어떻게 되나요</a:t>
                  </a:r>
                  <a:r>
                    <a:rPr lang="en-US" altLang="ko-KR" sz="700" dirty="0"/>
                    <a:t>? </a:t>
                  </a:r>
                  <a:endParaRPr lang="ko-KR" altLang="en-US" sz="700" dirty="0"/>
                </a:p>
              </p:txBody>
            </p:sp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B29E0D34-E2A2-D4FB-4E6A-7853E9FEB4BF}"/>
                    </a:ext>
                  </a:extLst>
                </p:cNvPr>
                <p:cNvSpPr txBox="1"/>
                <p:nvPr/>
              </p:nvSpPr>
              <p:spPr>
                <a:xfrm>
                  <a:off x="3952241" y="4257120"/>
                  <a:ext cx="2250440" cy="413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dirty="0"/>
                    <a:t>3. </a:t>
                  </a:r>
                  <a:r>
                    <a:rPr lang="ko-KR" altLang="en-US" sz="700" dirty="0"/>
                    <a:t>현재 대중교통 가격이 어떻게 되나요</a:t>
                  </a:r>
                  <a:r>
                    <a:rPr lang="en-US" altLang="ko-KR" sz="700" dirty="0"/>
                    <a:t>?</a:t>
                  </a:r>
                  <a:endParaRPr lang="ko-KR" altLang="en-US" sz="700" dirty="0"/>
                </a:p>
              </p:txBody>
            </p:sp>
          </p:grpSp>
        </p:grpSp>
      </p:grpSp>
      <p:grpSp>
        <p:nvGrpSpPr>
          <p:cNvPr id="372" name="그룹 371">
            <a:extLst>
              <a:ext uri="{FF2B5EF4-FFF2-40B4-BE49-F238E27FC236}">
                <a16:creationId xmlns:a16="http://schemas.microsoft.com/office/drawing/2014/main" id="{27128439-14AE-8ADE-1594-D0D18EAB8CEA}"/>
              </a:ext>
            </a:extLst>
          </p:cNvPr>
          <p:cNvGrpSpPr/>
          <p:nvPr/>
        </p:nvGrpSpPr>
        <p:grpSpPr>
          <a:xfrm>
            <a:off x="7081842" y="4498734"/>
            <a:ext cx="626502" cy="215444"/>
            <a:chOff x="7081842" y="4498734"/>
            <a:chExt cx="626502" cy="215444"/>
          </a:xfrm>
        </p:grpSpPr>
        <p:sp>
          <p:nvSpPr>
            <p:cNvPr id="274" name="사각형: 둥근 모서리 273">
              <a:extLst>
                <a:ext uri="{FF2B5EF4-FFF2-40B4-BE49-F238E27FC236}">
                  <a16:creationId xmlns:a16="http://schemas.microsoft.com/office/drawing/2014/main" id="{A50CF096-F762-6B4A-722C-F2111A468353}"/>
                </a:ext>
              </a:extLst>
            </p:cNvPr>
            <p:cNvSpPr/>
            <p:nvPr/>
          </p:nvSpPr>
          <p:spPr>
            <a:xfrm>
              <a:off x="7157520" y="4517490"/>
              <a:ext cx="446449" cy="1931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98971B63-A0C0-9929-4D9F-CC57B6E9AFD4}"/>
                </a:ext>
              </a:extLst>
            </p:cNvPr>
            <p:cNvSpPr txBox="1"/>
            <p:nvPr/>
          </p:nvSpPr>
          <p:spPr>
            <a:xfrm>
              <a:off x="7081842" y="4498734"/>
              <a:ext cx="6265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/>
                <a:t>상담원</a:t>
              </a:r>
              <a:r>
                <a:rPr lang="ko-KR" altLang="en-US" sz="800" dirty="0"/>
                <a:t> </a:t>
              </a:r>
              <a:r>
                <a:rPr lang="ko-KR" altLang="en-US" sz="600" dirty="0"/>
                <a:t>연결</a:t>
              </a:r>
              <a:r>
                <a:rPr lang="ko-KR" altLang="en-US" sz="800" dirty="0"/>
                <a:t> </a:t>
              </a: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BF14AEC0-3EBF-D445-B757-7461AC335FE7}"/>
              </a:ext>
            </a:extLst>
          </p:cNvPr>
          <p:cNvGrpSpPr/>
          <p:nvPr/>
        </p:nvGrpSpPr>
        <p:grpSpPr>
          <a:xfrm>
            <a:off x="6701671" y="1290795"/>
            <a:ext cx="767412" cy="73756"/>
            <a:chOff x="6852920" y="1024890"/>
            <a:chExt cx="1030693" cy="99060"/>
          </a:xfrm>
        </p:grpSpPr>
        <p:sp>
          <p:nvSpPr>
            <p:cNvPr id="284" name="사각형: 둥근 모서리 283">
              <a:extLst>
                <a:ext uri="{FF2B5EF4-FFF2-40B4-BE49-F238E27FC236}">
                  <a16:creationId xmlns:a16="http://schemas.microsoft.com/office/drawing/2014/main" id="{C21A88C8-E0B9-4371-319F-AFE0F98A5544}"/>
                </a:ext>
              </a:extLst>
            </p:cNvPr>
            <p:cNvSpPr/>
            <p:nvPr/>
          </p:nvSpPr>
          <p:spPr>
            <a:xfrm>
              <a:off x="6852920" y="1036320"/>
              <a:ext cx="828040" cy="76200"/>
            </a:xfrm>
            <a:prstGeom prst="roundRect">
              <a:avLst>
                <a:gd name="adj" fmla="val 46931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29235C55-0169-BA9B-D92E-7C5D882CC7E1}"/>
                </a:ext>
              </a:extLst>
            </p:cNvPr>
            <p:cNvSpPr/>
            <p:nvPr/>
          </p:nvSpPr>
          <p:spPr>
            <a:xfrm>
              <a:off x="7784553" y="1024890"/>
              <a:ext cx="99060" cy="990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3" name="사각형: 둥근 모서리 282">
            <a:extLst>
              <a:ext uri="{FF2B5EF4-FFF2-40B4-BE49-F238E27FC236}">
                <a16:creationId xmlns:a16="http://schemas.microsoft.com/office/drawing/2014/main" id="{7FD43BF4-5C8A-4CD2-5F0F-A247229B15CC}"/>
              </a:ext>
            </a:extLst>
          </p:cNvPr>
          <p:cNvSpPr/>
          <p:nvPr/>
        </p:nvSpPr>
        <p:spPr>
          <a:xfrm>
            <a:off x="6803189" y="5040902"/>
            <a:ext cx="503054" cy="18533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사각형: 둥근 모서리 297">
            <a:extLst>
              <a:ext uri="{FF2B5EF4-FFF2-40B4-BE49-F238E27FC236}">
                <a16:creationId xmlns:a16="http://schemas.microsoft.com/office/drawing/2014/main" id="{7F64186E-C796-4EAF-F935-10FB2E0A8321}"/>
              </a:ext>
            </a:extLst>
          </p:cNvPr>
          <p:cNvSpPr/>
          <p:nvPr/>
        </p:nvSpPr>
        <p:spPr>
          <a:xfrm>
            <a:off x="3373498" y="1076006"/>
            <a:ext cx="2030399" cy="425365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CA38881F-FCDC-3B6F-2644-9D62A8A84827}"/>
              </a:ext>
            </a:extLst>
          </p:cNvPr>
          <p:cNvSpPr/>
          <p:nvPr/>
        </p:nvSpPr>
        <p:spPr>
          <a:xfrm>
            <a:off x="3486001" y="1524609"/>
            <a:ext cx="1820900" cy="3320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사각형: 둥근 모서리 306">
            <a:extLst>
              <a:ext uri="{FF2B5EF4-FFF2-40B4-BE49-F238E27FC236}">
                <a16:creationId xmlns:a16="http://schemas.microsoft.com/office/drawing/2014/main" id="{99042564-B8AF-B45E-6D82-50AEA6412D40}"/>
              </a:ext>
            </a:extLst>
          </p:cNvPr>
          <p:cNvSpPr/>
          <p:nvPr/>
        </p:nvSpPr>
        <p:spPr>
          <a:xfrm>
            <a:off x="3604220" y="3031496"/>
            <a:ext cx="458933" cy="524494"/>
          </a:xfrm>
          <a:prstGeom prst="roundRect">
            <a:avLst>
              <a:gd name="adj" fmla="val 37546"/>
            </a:avLst>
          </a:prstGeom>
          <a:solidFill>
            <a:srgbClr val="6DA8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사각형: 둥근 모서리 307">
            <a:extLst>
              <a:ext uri="{FF2B5EF4-FFF2-40B4-BE49-F238E27FC236}">
                <a16:creationId xmlns:a16="http://schemas.microsoft.com/office/drawing/2014/main" id="{635A7743-3912-7B94-6A2C-2ED842B180AB}"/>
              </a:ext>
            </a:extLst>
          </p:cNvPr>
          <p:cNvSpPr/>
          <p:nvPr/>
        </p:nvSpPr>
        <p:spPr>
          <a:xfrm>
            <a:off x="4178546" y="3031496"/>
            <a:ext cx="458933" cy="524494"/>
          </a:xfrm>
          <a:prstGeom prst="roundRect">
            <a:avLst>
              <a:gd name="adj" fmla="val 37546"/>
            </a:avLst>
          </a:prstGeom>
          <a:solidFill>
            <a:srgbClr val="6DA8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사각형: 둥근 모서리 308">
            <a:extLst>
              <a:ext uri="{FF2B5EF4-FFF2-40B4-BE49-F238E27FC236}">
                <a16:creationId xmlns:a16="http://schemas.microsoft.com/office/drawing/2014/main" id="{9AA3B4EB-AF52-5317-757C-E96DD2BD5831}"/>
              </a:ext>
            </a:extLst>
          </p:cNvPr>
          <p:cNvSpPr/>
          <p:nvPr/>
        </p:nvSpPr>
        <p:spPr>
          <a:xfrm>
            <a:off x="4756955" y="3036178"/>
            <a:ext cx="458933" cy="524494"/>
          </a:xfrm>
          <a:prstGeom prst="roundRect">
            <a:avLst>
              <a:gd name="adj" fmla="val 37546"/>
            </a:avLst>
          </a:prstGeom>
          <a:solidFill>
            <a:srgbClr val="6DA8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D3587FD4-D231-E2DD-EACF-020820C896FB}"/>
              </a:ext>
            </a:extLst>
          </p:cNvPr>
          <p:cNvSpPr/>
          <p:nvPr/>
        </p:nvSpPr>
        <p:spPr>
          <a:xfrm>
            <a:off x="3604220" y="3587159"/>
            <a:ext cx="458933" cy="524494"/>
          </a:xfrm>
          <a:prstGeom prst="roundRect">
            <a:avLst>
              <a:gd name="adj" fmla="val 37546"/>
            </a:avLst>
          </a:prstGeom>
          <a:solidFill>
            <a:srgbClr val="6DA8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사각형: 둥근 모서리 310">
            <a:extLst>
              <a:ext uri="{FF2B5EF4-FFF2-40B4-BE49-F238E27FC236}">
                <a16:creationId xmlns:a16="http://schemas.microsoft.com/office/drawing/2014/main" id="{260E82AD-9C48-683E-FB45-B41773B38D79}"/>
              </a:ext>
            </a:extLst>
          </p:cNvPr>
          <p:cNvSpPr/>
          <p:nvPr/>
        </p:nvSpPr>
        <p:spPr>
          <a:xfrm>
            <a:off x="4173082" y="3595689"/>
            <a:ext cx="458933" cy="524494"/>
          </a:xfrm>
          <a:prstGeom prst="roundRect">
            <a:avLst>
              <a:gd name="adj" fmla="val 37546"/>
            </a:avLst>
          </a:prstGeom>
          <a:solidFill>
            <a:srgbClr val="6DA8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사각형: 둥근 모서리 311">
            <a:extLst>
              <a:ext uri="{FF2B5EF4-FFF2-40B4-BE49-F238E27FC236}">
                <a16:creationId xmlns:a16="http://schemas.microsoft.com/office/drawing/2014/main" id="{9102A04F-BE57-D7EE-1986-AD0C4E9617B5}"/>
              </a:ext>
            </a:extLst>
          </p:cNvPr>
          <p:cNvSpPr/>
          <p:nvPr/>
        </p:nvSpPr>
        <p:spPr>
          <a:xfrm>
            <a:off x="4756953" y="3598878"/>
            <a:ext cx="458933" cy="524494"/>
          </a:xfrm>
          <a:prstGeom prst="roundRect">
            <a:avLst>
              <a:gd name="adj" fmla="val 37546"/>
            </a:avLst>
          </a:prstGeom>
          <a:solidFill>
            <a:srgbClr val="6DA8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사각형: 둥근 모서리 312">
            <a:extLst>
              <a:ext uri="{FF2B5EF4-FFF2-40B4-BE49-F238E27FC236}">
                <a16:creationId xmlns:a16="http://schemas.microsoft.com/office/drawing/2014/main" id="{43D73611-E399-D922-C7BC-217F771DC5C8}"/>
              </a:ext>
            </a:extLst>
          </p:cNvPr>
          <p:cNvSpPr/>
          <p:nvPr/>
        </p:nvSpPr>
        <p:spPr>
          <a:xfrm>
            <a:off x="3600317" y="4177995"/>
            <a:ext cx="458933" cy="524494"/>
          </a:xfrm>
          <a:prstGeom prst="roundRect">
            <a:avLst>
              <a:gd name="adj" fmla="val 37546"/>
            </a:avLst>
          </a:prstGeom>
          <a:solidFill>
            <a:srgbClr val="6DA8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6BB606A5-54A8-BC8D-4BEC-8F92664D1C20}"/>
              </a:ext>
            </a:extLst>
          </p:cNvPr>
          <p:cNvSpPr/>
          <p:nvPr/>
        </p:nvSpPr>
        <p:spPr>
          <a:xfrm>
            <a:off x="4169180" y="4186524"/>
            <a:ext cx="458933" cy="524494"/>
          </a:xfrm>
          <a:prstGeom prst="roundRect">
            <a:avLst>
              <a:gd name="adj" fmla="val 37546"/>
            </a:avLst>
          </a:prstGeom>
          <a:solidFill>
            <a:srgbClr val="6DA8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사각형: 둥근 모서리 314">
            <a:extLst>
              <a:ext uri="{FF2B5EF4-FFF2-40B4-BE49-F238E27FC236}">
                <a16:creationId xmlns:a16="http://schemas.microsoft.com/office/drawing/2014/main" id="{D3CEBC92-F8E2-0150-2FA3-91EEC17EED32}"/>
              </a:ext>
            </a:extLst>
          </p:cNvPr>
          <p:cNvSpPr/>
          <p:nvPr/>
        </p:nvSpPr>
        <p:spPr>
          <a:xfrm>
            <a:off x="4753050" y="4189714"/>
            <a:ext cx="458933" cy="524494"/>
          </a:xfrm>
          <a:prstGeom prst="roundRect">
            <a:avLst>
              <a:gd name="adj" fmla="val 37546"/>
            </a:avLst>
          </a:prstGeom>
          <a:solidFill>
            <a:srgbClr val="6DA8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6" name="그림 315">
            <a:extLst>
              <a:ext uri="{FF2B5EF4-FFF2-40B4-BE49-F238E27FC236}">
                <a16:creationId xmlns:a16="http://schemas.microsoft.com/office/drawing/2014/main" id="{2081A470-3EA9-5C17-CE1F-EFF924297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4" y="4201438"/>
            <a:ext cx="401178" cy="401178"/>
          </a:xfrm>
          <a:prstGeom prst="rect">
            <a:avLst/>
          </a:prstGeom>
        </p:spPr>
      </p:pic>
      <p:pic>
        <p:nvPicPr>
          <p:cNvPr id="317" name="그림 316">
            <a:extLst>
              <a:ext uri="{FF2B5EF4-FFF2-40B4-BE49-F238E27FC236}">
                <a16:creationId xmlns:a16="http://schemas.microsoft.com/office/drawing/2014/main" id="{631855EF-3FD9-CE34-3B35-E6B81D82C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83" y="3062324"/>
            <a:ext cx="257805" cy="278710"/>
          </a:xfrm>
          <a:prstGeom prst="rect">
            <a:avLst/>
          </a:prstGeom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F26EB89D-CF1F-C0FF-5502-2CFA8677FE68}"/>
              </a:ext>
            </a:extLst>
          </p:cNvPr>
          <p:cNvSpPr txBox="1"/>
          <p:nvPr/>
        </p:nvSpPr>
        <p:spPr>
          <a:xfrm>
            <a:off x="3553158" y="3326473"/>
            <a:ext cx="6222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대중 교통</a:t>
            </a:r>
            <a:endParaRPr lang="en-US" altLang="ko-KR" sz="7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C6445FF-00D6-94EE-448F-1EB7E923BA07}"/>
              </a:ext>
            </a:extLst>
          </p:cNvPr>
          <p:cNvSpPr txBox="1"/>
          <p:nvPr/>
        </p:nvSpPr>
        <p:spPr>
          <a:xfrm>
            <a:off x="4130307" y="3327017"/>
            <a:ext cx="458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   날씨</a:t>
            </a:r>
            <a:endParaRPr lang="en-US" altLang="ko-KR" sz="7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3D96810-911C-BEDC-2E4C-B9893A30A880}"/>
              </a:ext>
            </a:extLst>
          </p:cNvPr>
          <p:cNvSpPr txBox="1"/>
          <p:nvPr/>
        </p:nvSpPr>
        <p:spPr>
          <a:xfrm>
            <a:off x="4763996" y="3332008"/>
            <a:ext cx="458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수화</a:t>
            </a:r>
            <a:endParaRPr lang="en-US" altLang="ko-KR" sz="70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95C7D976-C8E9-3C2F-C976-0829DABB01E9}"/>
              </a:ext>
            </a:extLst>
          </p:cNvPr>
          <p:cNvSpPr txBox="1"/>
          <p:nvPr/>
        </p:nvSpPr>
        <p:spPr>
          <a:xfrm>
            <a:off x="3524105" y="3835951"/>
            <a:ext cx="58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외국인 </a:t>
            </a:r>
            <a:endParaRPr lang="en-US" altLang="ko-KR" sz="700" dirty="0"/>
          </a:p>
          <a:p>
            <a:pPr algn="ctr"/>
            <a:r>
              <a:rPr lang="ko-KR" altLang="en-US" sz="700" dirty="0"/>
              <a:t>상담</a:t>
            </a:r>
            <a:endParaRPr lang="en-US" altLang="ko-KR" sz="700" dirty="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3577455E-9D37-9792-21E6-9FB84665515D}"/>
              </a:ext>
            </a:extLst>
          </p:cNvPr>
          <p:cNvSpPr txBox="1"/>
          <p:nvPr/>
        </p:nvSpPr>
        <p:spPr>
          <a:xfrm>
            <a:off x="4161734" y="3896339"/>
            <a:ext cx="458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보건</a:t>
            </a:r>
            <a:endParaRPr lang="en-US" altLang="ko-KR" sz="7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0DEF1D34-F18B-A0CC-CE36-87C67A8FE646}"/>
              </a:ext>
            </a:extLst>
          </p:cNvPr>
          <p:cNvSpPr txBox="1"/>
          <p:nvPr/>
        </p:nvSpPr>
        <p:spPr>
          <a:xfrm>
            <a:off x="4773973" y="3905202"/>
            <a:ext cx="458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코로나</a:t>
            </a:r>
            <a:endParaRPr lang="en-US" altLang="ko-KR" sz="500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172F709-A67E-D948-D564-17E3ADA6BCC7}"/>
              </a:ext>
            </a:extLst>
          </p:cNvPr>
          <p:cNvSpPr txBox="1"/>
          <p:nvPr/>
        </p:nvSpPr>
        <p:spPr>
          <a:xfrm>
            <a:off x="3588970" y="4489992"/>
            <a:ext cx="458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청소</a:t>
            </a:r>
            <a:endParaRPr lang="en-US" altLang="ko-KR" sz="7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C44D2D5-D46F-7F5C-E19C-7BE8629BD9F0}"/>
              </a:ext>
            </a:extLst>
          </p:cNvPr>
          <p:cNvSpPr txBox="1"/>
          <p:nvPr/>
        </p:nvSpPr>
        <p:spPr>
          <a:xfrm>
            <a:off x="4690034" y="4419948"/>
            <a:ext cx="5761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상담원 </a:t>
            </a:r>
            <a:endParaRPr lang="en-US" altLang="ko-KR" sz="700" dirty="0"/>
          </a:p>
          <a:p>
            <a:pPr algn="ctr"/>
            <a:r>
              <a:rPr lang="ko-KR" altLang="en-US" sz="700" dirty="0"/>
              <a:t>연결</a:t>
            </a:r>
            <a:endParaRPr lang="en-US" altLang="ko-KR" sz="700" dirty="0"/>
          </a:p>
        </p:txBody>
      </p:sp>
      <p:pic>
        <p:nvPicPr>
          <p:cNvPr id="326" name="그림 325">
            <a:extLst>
              <a:ext uri="{FF2B5EF4-FFF2-40B4-BE49-F238E27FC236}">
                <a16:creationId xmlns:a16="http://schemas.microsoft.com/office/drawing/2014/main" id="{E79BB077-2AE4-FD90-C6E8-133E33E6A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742" y="3059715"/>
            <a:ext cx="294490" cy="294490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E047869F-64ED-4F36-C473-A41796FEE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613" y="3081410"/>
            <a:ext cx="255194" cy="255194"/>
          </a:xfrm>
          <a:prstGeom prst="rect">
            <a:avLst/>
          </a:prstGeom>
        </p:spPr>
      </p:pic>
      <p:pic>
        <p:nvPicPr>
          <p:cNvPr id="328" name="그림 327">
            <a:extLst>
              <a:ext uri="{FF2B5EF4-FFF2-40B4-BE49-F238E27FC236}">
                <a16:creationId xmlns:a16="http://schemas.microsoft.com/office/drawing/2014/main" id="{0D16FD88-00E3-7116-1BE8-9737870C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607" y="3615453"/>
            <a:ext cx="254596" cy="254596"/>
          </a:xfrm>
          <a:prstGeom prst="rect">
            <a:avLst/>
          </a:prstGeom>
        </p:spPr>
      </p:pic>
      <p:pic>
        <p:nvPicPr>
          <p:cNvPr id="329" name="그림 328">
            <a:extLst>
              <a:ext uri="{FF2B5EF4-FFF2-40B4-BE49-F238E27FC236}">
                <a16:creationId xmlns:a16="http://schemas.microsoft.com/office/drawing/2014/main" id="{F949C0D8-E328-C646-399F-038E9A6B1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5806" y="3651687"/>
            <a:ext cx="244567" cy="244568"/>
          </a:xfrm>
          <a:prstGeom prst="rect">
            <a:avLst/>
          </a:prstGeom>
        </p:spPr>
      </p:pic>
      <p:pic>
        <p:nvPicPr>
          <p:cNvPr id="330" name="그림 329">
            <a:extLst>
              <a:ext uri="{FF2B5EF4-FFF2-40B4-BE49-F238E27FC236}">
                <a16:creationId xmlns:a16="http://schemas.microsoft.com/office/drawing/2014/main" id="{2F6314DD-F6C2-FD10-C041-8F1C2E183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9718" y="3606813"/>
            <a:ext cx="324663" cy="324663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25DA5061-C579-0445-6BED-AA9E1B0EA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4745" y="4207323"/>
            <a:ext cx="250665" cy="250665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ED56B14F-16E7-F9AF-004F-E3C8DED6A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6437" y="4192174"/>
            <a:ext cx="352221" cy="352221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3C988842-BC02-3AC0-8255-0047349A6B7D}"/>
              </a:ext>
            </a:extLst>
          </p:cNvPr>
          <p:cNvSpPr txBox="1"/>
          <p:nvPr/>
        </p:nvSpPr>
        <p:spPr>
          <a:xfrm>
            <a:off x="4153722" y="4508374"/>
            <a:ext cx="458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공원</a:t>
            </a:r>
            <a:endParaRPr lang="en-US" altLang="ko-KR" sz="700" dirty="0"/>
          </a:p>
        </p:txBody>
      </p:sp>
      <p:pic>
        <p:nvPicPr>
          <p:cNvPr id="334" name="그림 333">
            <a:extLst>
              <a:ext uri="{FF2B5EF4-FFF2-40B4-BE49-F238E27FC236}">
                <a16:creationId xmlns:a16="http://schemas.microsoft.com/office/drawing/2014/main" id="{AC91B6BD-420A-9882-7EB8-25CC3813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093" y="1629361"/>
            <a:ext cx="1307438" cy="1307439"/>
          </a:xfrm>
          <a:prstGeom prst="rect">
            <a:avLst/>
          </a:prstGeom>
        </p:spPr>
      </p:pic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E2EF8305-AC7A-9E1A-A23B-DDDDB004A72F}"/>
              </a:ext>
            </a:extLst>
          </p:cNvPr>
          <p:cNvGrpSpPr/>
          <p:nvPr/>
        </p:nvGrpSpPr>
        <p:grpSpPr>
          <a:xfrm>
            <a:off x="4008773" y="1271969"/>
            <a:ext cx="767412" cy="73756"/>
            <a:chOff x="6858000" y="1068070"/>
            <a:chExt cx="1030693" cy="99060"/>
          </a:xfrm>
        </p:grpSpPr>
        <p:sp>
          <p:nvSpPr>
            <p:cNvPr id="305" name="사각형: 둥근 모서리 304">
              <a:extLst>
                <a:ext uri="{FF2B5EF4-FFF2-40B4-BE49-F238E27FC236}">
                  <a16:creationId xmlns:a16="http://schemas.microsoft.com/office/drawing/2014/main" id="{C437E9A9-9FC1-F45C-2843-0618599D3E4E}"/>
                </a:ext>
              </a:extLst>
            </p:cNvPr>
            <p:cNvSpPr/>
            <p:nvPr/>
          </p:nvSpPr>
          <p:spPr>
            <a:xfrm>
              <a:off x="6858000" y="1079500"/>
              <a:ext cx="828040" cy="76200"/>
            </a:xfrm>
            <a:prstGeom prst="roundRect">
              <a:avLst>
                <a:gd name="adj" fmla="val 46931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5CBB55B-273A-BFE1-2C05-2BA5CB0C12E4}"/>
                </a:ext>
              </a:extLst>
            </p:cNvPr>
            <p:cNvSpPr/>
            <p:nvPr/>
          </p:nvSpPr>
          <p:spPr>
            <a:xfrm>
              <a:off x="7789633" y="1068070"/>
              <a:ext cx="99060" cy="990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4" name="사각형: 둥근 모서리 303">
            <a:extLst>
              <a:ext uri="{FF2B5EF4-FFF2-40B4-BE49-F238E27FC236}">
                <a16:creationId xmlns:a16="http://schemas.microsoft.com/office/drawing/2014/main" id="{36817E95-5514-BA16-96C1-AADF943D6CDC}"/>
              </a:ext>
            </a:extLst>
          </p:cNvPr>
          <p:cNvSpPr/>
          <p:nvPr/>
        </p:nvSpPr>
        <p:spPr>
          <a:xfrm>
            <a:off x="4106509" y="4989926"/>
            <a:ext cx="503054" cy="18533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942A41-E5DB-DEAF-5E89-1021E5A6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298ACC0B-B27B-A05B-7224-5736DB9215D0}"/>
              </a:ext>
            </a:extLst>
          </p:cNvPr>
          <p:cNvGrpSpPr/>
          <p:nvPr/>
        </p:nvGrpSpPr>
        <p:grpSpPr>
          <a:xfrm>
            <a:off x="1488017" y="1238825"/>
            <a:ext cx="2253076" cy="1044256"/>
            <a:chOff x="1488017" y="1238825"/>
            <a:chExt cx="2253076" cy="1044256"/>
          </a:xfrm>
        </p:grpSpPr>
        <p:grpSp>
          <p:nvGrpSpPr>
            <p:cNvPr id="335" name="그룹 334">
              <a:extLst>
                <a:ext uri="{FF2B5EF4-FFF2-40B4-BE49-F238E27FC236}">
                  <a16:creationId xmlns:a16="http://schemas.microsoft.com/office/drawing/2014/main" id="{5EE53ED3-9BE9-2252-EBAE-C4C51DE77B80}"/>
                </a:ext>
              </a:extLst>
            </p:cNvPr>
            <p:cNvGrpSpPr/>
            <p:nvPr/>
          </p:nvGrpSpPr>
          <p:grpSpPr>
            <a:xfrm>
              <a:off x="1488017" y="1238825"/>
              <a:ext cx="1563119" cy="526642"/>
              <a:chOff x="1221818" y="423652"/>
              <a:chExt cx="2099388" cy="707320"/>
            </a:xfrm>
          </p:grpSpPr>
          <p:sp>
            <p:nvSpPr>
              <p:cNvPr id="339" name="순서도: 수행의 시작/종료 338">
                <a:extLst>
                  <a:ext uri="{FF2B5EF4-FFF2-40B4-BE49-F238E27FC236}">
                    <a16:creationId xmlns:a16="http://schemas.microsoft.com/office/drawing/2014/main" id="{500E46CD-2779-32A4-AAC2-12FDF264A445}"/>
                  </a:ext>
                </a:extLst>
              </p:cNvPr>
              <p:cNvSpPr/>
              <p:nvPr/>
            </p:nvSpPr>
            <p:spPr>
              <a:xfrm>
                <a:off x="1230963" y="423652"/>
                <a:ext cx="1856792" cy="704433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89622959-38C7-FF86-28EE-F133600E461E}"/>
                  </a:ext>
                </a:extLst>
              </p:cNvPr>
              <p:cNvSpPr txBox="1"/>
              <p:nvPr/>
            </p:nvSpPr>
            <p:spPr>
              <a:xfrm>
                <a:off x="1221818" y="469583"/>
                <a:ext cx="2099388" cy="661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       STEP 1</a:t>
                </a:r>
              </a:p>
              <a:p>
                <a:r>
                  <a:rPr lang="ko-KR" altLang="en-US" sz="1200" dirty="0"/>
                  <a:t>준비된 안내 영상 </a:t>
                </a:r>
                <a:endParaRPr lang="en-US" altLang="ko-KR" sz="1200" dirty="0"/>
              </a:p>
            </p:txBody>
          </p:sp>
        </p:grp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E1F50BC8-3209-E6FF-2F6A-89E026BA35D2}"/>
                </a:ext>
              </a:extLst>
            </p:cNvPr>
            <p:cNvCxnSpPr>
              <a:cxnSpLocks/>
              <a:stCxn id="339" idx="3"/>
              <a:endCxn id="334" idx="1"/>
            </p:cNvCxnSpPr>
            <p:nvPr/>
          </p:nvCxnSpPr>
          <p:spPr>
            <a:xfrm>
              <a:off x="2877318" y="1501071"/>
              <a:ext cx="863775" cy="7820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그룹 363">
            <a:extLst>
              <a:ext uri="{FF2B5EF4-FFF2-40B4-BE49-F238E27FC236}">
                <a16:creationId xmlns:a16="http://schemas.microsoft.com/office/drawing/2014/main" id="{5488196E-BCE3-4839-9275-4178D526E8BD}"/>
              </a:ext>
            </a:extLst>
          </p:cNvPr>
          <p:cNvGrpSpPr/>
          <p:nvPr/>
        </p:nvGrpSpPr>
        <p:grpSpPr>
          <a:xfrm>
            <a:off x="1406875" y="2552928"/>
            <a:ext cx="2197345" cy="740815"/>
            <a:chOff x="1406875" y="2552928"/>
            <a:chExt cx="2197345" cy="740815"/>
          </a:xfrm>
        </p:grpSpPr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241E7C20-8D9D-7153-01EB-E08232EF89C8}"/>
                </a:ext>
              </a:extLst>
            </p:cNvPr>
            <p:cNvGrpSpPr/>
            <p:nvPr/>
          </p:nvGrpSpPr>
          <p:grpSpPr>
            <a:xfrm>
              <a:off x="1406875" y="2552928"/>
              <a:ext cx="1567708" cy="533629"/>
              <a:chOff x="1230963" y="423652"/>
              <a:chExt cx="2105551" cy="716705"/>
            </a:xfrm>
          </p:grpSpPr>
          <p:sp>
            <p:nvSpPr>
              <p:cNvPr id="337" name="순서도: 수행의 시작/종료 336">
                <a:extLst>
                  <a:ext uri="{FF2B5EF4-FFF2-40B4-BE49-F238E27FC236}">
                    <a16:creationId xmlns:a16="http://schemas.microsoft.com/office/drawing/2014/main" id="{1B7B3427-084E-D91A-64C9-67CEE0FD494E}"/>
                  </a:ext>
                </a:extLst>
              </p:cNvPr>
              <p:cNvSpPr/>
              <p:nvPr/>
            </p:nvSpPr>
            <p:spPr>
              <a:xfrm>
                <a:off x="1230963" y="423652"/>
                <a:ext cx="1856792" cy="704433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769B72C-9BEB-ECE8-E142-D043768A07FD}"/>
                  </a:ext>
                </a:extLst>
              </p:cNvPr>
              <p:cNvSpPr txBox="1"/>
              <p:nvPr/>
            </p:nvSpPr>
            <p:spPr>
              <a:xfrm>
                <a:off x="1237127" y="478969"/>
                <a:ext cx="2099387" cy="661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       STEP 2</a:t>
                </a:r>
              </a:p>
              <a:p>
                <a:r>
                  <a:rPr lang="ko-KR" altLang="en-US" sz="1200" dirty="0"/>
                  <a:t>원하는 주제 선택</a:t>
                </a:r>
                <a:endParaRPr lang="en-US" altLang="ko-KR" sz="1200" dirty="0"/>
              </a:p>
            </p:txBody>
          </p:sp>
        </p:grp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272ED988-1D50-5D29-37D6-42634BB0D524}"/>
                </a:ext>
              </a:extLst>
            </p:cNvPr>
            <p:cNvCxnSpPr>
              <a:cxnSpLocks/>
              <a:stCxn id="337" idx="3"/>
              <a:endCxn id="307" idx="1"/>
            </p:cNvCxnSpPr>
            <p:nvPr/>
          </p:nvCxnSpPr>
          <p:spPr>
            <a:xfrm>
              <a:off x="2789367" y="2815174"/>
              <a:ext cx="814853" cy="4785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B84DAE32-D2F1-D4FB-77B2-E92FC4DDF9BA}"/>
              </a:ext>
            </a:extLst>
          </p:cNvPr>
          <p:cNvGrpSpPr/>
          <p:nvPr/>
        </p:nvGrpSpPr>
        <p:grpSpPr>
          <a:xfrm>
            <a:off x="7737689" y="1264281"/>
            <a:ext cx="2513584" cy="1198110"/>
            <a:chOff x="7737689" y="1264281"/>
            <a:chExt cx="2513584" cy="1198110"/>
          </a:xfrm>
        </p:grpSpPr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EBF47EC3-2D53-0CF0-CBA3-55FDD47AF360}"/>
                </a:ext>
              </a:extLst>
            </p:cNvPr>
            <p:cNvGrpSpPr/>
            <p:nvPr/>
          </p:nvGrpSpPr>
          <p:grpSpPr>
            <a:xfrm>
              <a:off x="8688154" y="1264281"/>
              <a:ext cx="1563119" cy="531252"/>
              <a:chOff x="8688154" y="1264281"/>
              <a:chExt cx="1563119" cy="531252"/>
            </a:xfrm>
          </p:grpSpPr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7693C4F5-674A-7D65-8AAC-CE4CAF1B820E}"/>
                  </a:ext>
                </a:extLst>
              </p:cNvPr>
              <p:cNvSpPr txBox="1"/>
              <p:nvPr/>
            </p:nvSpPr>
            <p:spPr>
              <a:xfrm>
                <a:off x="8688154" y="1303090"/>
                <a:ext cx="15631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STEP 3</a:t>
                </a:r>
              </a:p>
              <a:p>
                <a:pPr algn="ctr"/>
                <a:r>
                  <a:rPr lang="en-US" altLang="ko-KR" sz="1100" dirty="0"/>
                  <a:t>AI</a:t>
                </a:r>
                <a:r>
                  <a:rPr lang="ko-KR" altLang="en-US" sz="1100" dirty="0"/>
                  <a:t> 상담원과 대화</a:t>
                </a:r>
                <a:endParaRPr lang="en-US" altLang="ko-KR" sz="1100" dirty="0"/>
              </a:p>
            </p:txBody>
          </p:sp>
          <p:sp>
            <p:nvSpPr>
              <p:cNvPr id="276" name="순서도: 수행의 시작/종료 275">
                <a:extLst>
                  <a:ext uri="{FF2B5EF4-FFF2-40B4-BE49-F238E27FC236}">
                    <a16:creationId xmlns:a16="http://schemas.microsoft.com/office/drawing/2014/main" id="{6FF91FAF-065E-646C-4E79-C888B271D2B4}"/>
                  </a:ext>
                </a:extLst>
              </p:cNvPr>
              <p:cNvSpPr/>
              <p:nvPr/>
            </p:nvSpPr>
            <p:spPr>
              <a:xfrm>
                <a:off x="8770480" y="1264281"/>
                <a:ext cx="1382492" cy="524492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79" name="직선 연결선 278">
              <a:extLst>
                <a:ext uri="{FF2B5EF4-FFF2-40B4-BE49-F238E27FC236}">
                  <a16:creationId xmlns:a16="http://schemas.microsoft.com/office/drawing/2014/main" id="{EEDFCFC6-32D3-29DF-2857-AF08FF46A6D0}"/>
                </a:ext>
              </a:extLst>
            </p:cNvPr>
            <p:cNvCxnSpPr>
              <a:cxnSpLocks/>
              <a:stCxn id="276" idx="1"/>
              <a:endCxn id="287" idx="3"/>
            </p:cNvCxnSpPr>
            <p:nvPr/>
          </p:nvCxnSpPr>
          <p:spPr>
            <a:xfrm flipH="1">
              <a:off x="7737689" y="1526527"/>
              <a:ext cx="1032791" cy="9358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141B05B0-59AE-4C02-91B8-EE80D901CACA}"/>
              </a:ext>
            </a:extLst>
          </p:cNvPr>
          <p:cNvGrpSpPr/>
          <p:nvPr/>
        </p:nvGrpSpPr>
        <p:grpSpPr>
          <a:xfrm>
            <a:off x="7603969" y="3594524"/>
            <a:ext cx="2639316" cy="1019538"/>
            <a:chOff x="7603969" y="3594524"/>
            <a:chExt cx="2639316" cy="1019538"/>
          </a:xfrm>
        </p:grpSpPr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B45B14B9-E24E-BC8C-522C-5A3954A03233}"/>
                </a:ext>
              </a:extLst>
            </p:cNvPr>
            <p:cNvGrpSpPr/>
            <p:nvPr/>
          </p:nvGrpSpPr>
          <p:grpSpPr>
            <a:xfrm>
              <a:off x="8680166" y="3594524"/>
              <a:ext cx="1563119" cy="562750"/>
              <a:chOff x="8680166" y="3594524"/>
              <a:chExt cx="1563119" cy="562750"/>
            </a:xfrm>
          </p:grpSpPr>
          <p:sp>
            <p:nvSpPr>
              <p:cNvPr id="277" name="순서도: 수행의 시작/종료 276">
                <a:extLst>
                  <a:ext uri="{FF2B5EF4-FFF2-40B4-BE49-F238E27FC236}">
                    <a16:creationId xmlns:a16="http://schemas.microsoft.com/office/drawing/2014/main" id="{9C1588E1-92AE-276E-2E5B-733CA8A3594E}"/>
                  </a:ext>
                </a:extLst>
              </p:cNvPr>
              <p:cNvSpPr/>
              <p:nvPr/>
            </p:nvSpPr>
            <p:spPr>
              <a:xfrm>
                <a:off x="8760876" y="3594524"/>
                <a:ext cx="1382492" cy="524492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7A2C2B61-3695-3F9C-60C6-2AC235A0F977}"/>
                  </a:ext>
                </a:extLst>
              </p:cNvPr>
              <p:cNvSpPr txBox="1"/>
              <p:nvPr/>
            </p:nvSpPr>
            <p:spPr>
              <a:xfrm>
                <a:off x="8680166" y="3634054"/>
                <a:ext cx="1563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STEP 3-2</a:t>
                </a:r>
              </a:p>
              <a:p>
                <a:pPr algn="ctr"/>
                <a:r>
                  <a:rPr lang="ko-KR" altLang="en-US" sz="1400" dirty="0"/>
                  <a:t>상담원 연결</a:t>
                </a:r>
                <a:endParaRPr lang="en-US" altLang="ko-KR" sz="1400" dirty="0"/>
              </a:p>
            </p:txBody>
          </p:sp>
        </p:grpSp>
        <p:cxnSp>
          <p:nvCxnSpPr>
            <p:cNvPr id="280" name="직선 연결선 279">
              <a:extLst>
                <a:ext uri="{FF2B5EF4-FFF2-40B4-BE49-F238E27FC236}">
                  <a16:creationId xmlns:a16="http://schemas.microsoft.com/office/drawing/2014/main" id="{037AB09A-135D-4DB5-BE52-BDD73BA1CEDA}"/>
                </a:ext>
              </a:extLst>
            </p:cNvPr>
            <p:cNvCxnSpPr>
              <a:cxnSpLocks/>
              <a:stCxn id="277" idx="1"/>
              <a:endCxn id="274" idx="3"/>
            </p:cNvCxnSpPr>
            <p:nvPr/>
          </p:nvCxnSpPr>
          <p:spPr>
            <a:xfrm flipH="1">
              <a:off x="7603969" y="3856771"/>
              <a:ext cx="1156908" cy="7572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8" name="화살표: 오른쪽 267">
            <a:extLst>
              <a:ext uri="{FF2B5EF4-FFF2-40B4-BE49-F238E27FC236}">
                <a16:creationId xmlns:a16="http://schemas.microsoft.com/office/drawing/2014/main" id="{314E5848-5B16-B842-B6B6-EB1BFA4F2159}"/>
              </a:ext>
            </a:extLst>
          </p:cNvPr>
          <p:cNvSpPr/>
          <p:nvPr/>
        </p:nvSpPr>
        <p:spPr>
          <a:xfrm>
            <a:off x="5490668" y="3151294"/>
            <a:ext cx="474534" cy="281476"/>
          </a:xfrm>
          <a:prstGeom prst="rightArrow">
            <a:avLst>
              <a:gd name="adj1" fmla="val 21561"/>
              <a:gd name="adj2" fmla="val 379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F50AA63-0E53-2AE1-F260-E06CB68CF3A4}"/>
              </a:ext>
            </a:extLst>
          </p:cNvPr>
          <p:cNvSpPr/>
          <p:nvPr/>
        </p:nvSpPr>
        <p:spPr>
          <a:xfrm>
            <a:off x="6865198" y="3173891"/>
            <a:ext cx="411181" cy="4111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5" name="그림 264">
            <a:extLst>
              <a:ext uri="{FF2B5EF4-FFF2-40B4-BE49-F238E27FC236}">
                <a16:creationId xmlns:a16="http://schemas.microsoft.com/office/drawing/2014/main" id="{E681A2FD-BC41-1546-2AE9-84B2A1A050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1168" y="3244174"/>
            <a:ext cx="271386" cy="271386"/>
          </a:xfrm>
          <a:prstGeom prst="rect">
            <a:avLst/>
          </a:prstGeom>
        </p:spPr>
      </p:pic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A601E244-ABA7-65A6-B879-A37C18C3C4F5}"/>
              </a:ext>
            </a:extLst>
          </p:cNvPr>
          <p:cNvSpPr/>
          <p:nvPr/>
        </p:nvSpPr>
        <p:spPr>
          <a:xfrm>
            <a:off x="6478446" y="4521228"/>
            <a:ext cx="446449" cy="1931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9A83F51E-29BE-71D1-1B9E-F4540A3EA142}"/>
              </a:ext>
            </a:extLst>
          </p:cNvPr>
          <p:cNvSpPr txBox="1"/>
          <p:nvPr/>
        </p:nvSpPr>
        <p:spPr>
          <a:xfrm>
            <a:off x="6441195" y="4531486"/>
            <a:ext cx="5721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부서 연결 </a:t>
            </a:r>
          </a:p>
        </p:txBody>
      </p: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F12E5B0B-E11A-9E3C-0CEA-82A3D6D4CA12}"/>
              </a:ext>
            </a:extLst>
          </p:cNvPr>
          <p:cNvGrpSpPr/>
          <p:nvPr/>
        </p:nvGrpSpPr>
        <p:grpSpPr>
          <a:xfrm>
            <a:off x="7488635" y="2212690"/>
            <a:ext cx="2745046" cy="1506855"/>
            <a:chOff x="7488635" y="2212690"/>
            <a:chExt cx="2745046" cy="1506855"/>
          </a:xfrm>
        </p:grpSpPr>
        <p:cxnSp>
          <p:nvCxnSpPr>
            <p:cNvPr id="281" name="직선 연결선 280">
              <a:extLst>
                <a:ext uri="{FF2B5EF4-FFF2-40B4-BE49-F238E27FC236}">
                  <a16:creationId xmlns:a16="http://schemas.microsoft.com/office/drawing/2014/main" id="{0E9B00EE-2632-065A-CCA4-185D2F8A965A}"/>
                </a:ext>
              </a:extLst>
            </p:cNvPr>
            <p:cNvCxnSpPr>
              <a:cxnSpLocks/>
              <a:stCxn id="271" idx="1"/>
              <a:endCxn id="291" idx="0"/>
            </p:cNvCxnSpPr>
            <p:nvPr/>
          </p:nvCxnSpPr>
          <p:spPr>
            <a:xfrm flipH="1">
              <a:off x="7488635" y="2474936"/>
              <a:ext cx="1281845" cy="1244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95584940-0D41-7477-C1CD-5ED614ED11E3}"/>
                </a:ext>
              </a:extLst>
            </p:cNvPr>
            <p:cNvGrpSpPr/>
            <p:nvPr/>
          </p:nvGrpSpPr>
          <p:grpSpPr>
            <a:xfrm>
              <a:off x="8670562" y="2212690"/>
              <a:ext cx="1563119" cy="550220"/>
              <a:chOff x="8670562" y="2212690"/>
              <a:chExt cx="1563119" cy="550220"/>
            </a:xfrm>
          </p:grpSpPr>
          <p:sp>
            <p:nvSpPr>
              <p:cNvPr id="271" name="순서도: 수행의 시작/종료 270">
                <a:extLst>
                  <a:ext uri="{FF2B5EF4-FFF2-40B4-BE49-F238E27FC236}">
                    <a16:creationId xmlns:a16="http://schemas.microsoft.com/office/drawing/2014/main" id="{8E88A546-8FB1-9460-94E0-3E0484F0CE27}"/>
                  </a:ext>
                </a:extLst>
              </p:cNvPr>
              <p:cNvSpPr/>
              <p:nvPr/>
            </p:nvSpPr>
            <p:spPr>
              <a:xfrm>
                <a:off x="8770480" y="2212690"/>
                <a:ext cx="1382492" cy="524492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583A163-DF17-1EA2-4341-72DE95D3E04F}"/>
                  </a:ext>
                </a:extLst>
              </p:cNvPr>
              <p:cNvSpPr txBox="1"/>
              <p:nvPr/>
            </p:nvSpPr>
            <p:spPr>
              <a:xfrm>
                <a:off x="8670562" y="2239690"/>
                <a:ext cx="15631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STEP 3-1</a:t>
                </a:r>
              </a:p>
              <a:p>
                <a:pPr algn="ctr"/>
                <a:r>
                  <a:rPr lang="en-US" altLang="ko-KR" sz="1400" dirty="0"/>
                  <a:t>FAQ</a:t>
                </a:r>
              </a:p>
            </p:txBody>
          </p:sp>
        </p:grp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5387C2EA-7372-1C61-8D29-E5210E58666B}"/>
              </a:ext>
            </a:extLst>
          </p:cNvPr>
          <p:cNvSpPr txBox="1"/>
          <p:nvPr/>
        </p:nvSpPr>
        <p:spPr>
          <a:xfrm>
            <a:off x="3530578" y="5668227"/>
            <a:ext cx="429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적은 글자</a:t>
            </a:r>
            <a:r>
              <a:rPr lang="en-US" altLang="ko-KR" dirty="0"/>
              <a:t>, </a:t>
            </a:r>
            <a:r>
              <a:rPr lang="ko-KR" altLang="en-US" dirty="0"/>
              <a:t>목소리를 통해 가능한 상담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FAA937DC-57AE-0B0A-1202-745658EAA55F}"/>
              </a:ext>
            </a:extLst>
          </p:cNvPr>
          <p:cNvSpPr txBox="1"/>
          <p:nvPr/>
        </p:nvSpPr>
        <p:spPr>
          <a:xfrm>
            <a:off x="3530578" y="6288232"/>
            <a:ext cx="429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간편한 절차</a:t>
            </a:r>
          </a:p>
        </p:txBody>
      </p:sp>
    </p:spTree>
    <p:extLst>
      <p:ext uri="{BB962C8B-B14F-4D97-AF65-F5344CB8AC3E}">
        <p14:creationId xmlns:p14="http://schemas.microsoft.com/office/powerpoint/2010/main" val="118300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942A41-E5DB-DEAF-5E89-1021E5A6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2350F1-543B-A637-087E-612C77C4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9" y="2740525"/>
            <a:ext cx="1255185" cy="118317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3A3EED4-061E-4BBC-FD1F-38641130188A}"/>
              </a:ext>
            </a:extLst>
          </p:cNvPr>
          <p:cNvCxnSpPr>
            <a:cxnSpLocks/>
            <a:stCxn id="16" idx="3"/>
            <a:endCxn id="60" idx="1"/>
          </p:cNvCxnSpPr>
          <p:nvPr/>
        </p:nvCxnSpPr>
        <p:spPr>
          <a:xfrm>
            <a:off x="1720384" y="3332111"/>
            <a:ext cx="568916" cy="47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64F51E-51F8-547B-457C-F7406723CBDB}"/>
              </a:ext>
            </a:extLst>
          </p:cNvPr>
          <p:cNvGrpSpPr/>
          <p:nvPr/>
        </p:nvGrpSpPr>
        <p:grpSpPr>
          <a:xfrm>
            <a:off x="2289301" y="2962499"/>
            <a:ext cx="1388395" cy="748664"/>
            <a:chOff x="3541245" y="1791031"/>
            <a:chExt cx="1426838" cy="833287"/>
          </a:xfrm>
        </p:grpSpPr>
        <p:sp>
          <p:nvSpPr>
            <p:cNvPr id="60" name="순서도: 처리 59">
              <a:extLst>
                <a:ext uri="{FF2B5EF4-FFF2-40B4-BE49-F238E27FC236}">
                  <a16:creationId xmlns:a16="http://schemas.microsoft.com/office/drawing/2014/main" id="{7632BDC1-990C-9AEA-16F5-2796B93284BE}"/>
                </a:ext>
              </a:extLst>
            </p:cNvPr>
            <p:cNvSpPr/>
            <p:nvPr/>
          </p:nvSpPr>
          <p:spPr>
            <a:xfrm>
              <a:off x="3541245" y="1791031"/>
              <a:ext cx="1365995" cy="833287"/>
            </a:xfrm>
            <a:prstGeom prst="flowChartProcess">
              <a:avLst/>
            </a:prstGeom>
            <a:solidFill>
              <a:srgbClr val="6DA8F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CB0A92-F32E-2CCD-DAD1-60A7433E6929}"/>
                </a:ext>
              </a:extLst>
            </p:cNvPr>
            <p:cNvSpPr txBox="1"/>
            <p:nvPr/>
          </p:nvSpPr>
          <p:spPr>
            <a:xfrm>
              <a:off x="3782981" y="1945495"/>
              <a:ext cx="1185102" cy="51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STT</a:t>
              </a:r>
              <a:endPara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DA9533-CDFB-9C06-1FEC-FC6431DBA2D6}"/>
              </a:ext>
            </a:extLst>
          </p:cNvPr>
          <p:cNvGrpSpPr/>
          <p:nvPr/>
        </p:nvGrpSpPr>
        <p:grpSpPr>
          <a:xfrm>
            <a:off x="561604" y="1449932"/>
            <a:ext cx="2732628" cy="1257081"/>
            <a:chOff x="2208059" y="757931"/>
            <a:chExt cx="2669623" cy="121261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5C4CE70-0886-7E04-E3C9-D896F568E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242" y="757931"/>
              <a:ext cx="1867258" cy="121261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DF7F5C-DAC8-79A2-3476-33776A110B8B}"/>
                </a:ext>
              </a:extLst>
            </p:cNvPr>
            <p:cNvSpPr txBox="1"/>
            <p:nvPr/>
          </p:nvSpPr>
          <p:spPr>
            <a:xfrm>
              <a:off x="2208059" y="992022"/>
              <a:ext cx="2669623" cy="464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Lucida Handwriting" panose="03010101010101010101" pitchFamily="66" charset="0"/>
                </a:rPr>
                <a:t>여권 신규 발급 </a:t>
              </a:r>
              <a:endParaRPr lang="en-US" altLang="ko-KR" sz="1600" dirty="0">
                <a:latin typeface="Lucida Handwriting" panose="03010101010101010101" pitchFamily="66" charset="0"/>
              </a:endParaRPr>
            </a:p>
            <a:p>
              <a:pPr algn="ctr"/>
              <a:r>
                <a:rPr lang="ko-KR" altLang="en-US" sz="1600" dirty="0">
                  <a:latin typeface="Lucida Handwriting" panose="03010101010101010101" pitchFamily="66" charset="0"/>
                </a:rPr>
                <a:t>하고싶어요 </a:t>
              </a:r>
              <a:r>
                <a:rPr lang="en-US" altLang="ko-KR" sz="1600" dirty="0">
                  <a:latin typeface="Lucida Handwriting" panose="03010101010101010101" pitchFamily="66" charset="0"/>
                </a:rPr>
                <a:t>! </a:t>
              </a:r>
              <a:endParaRPr lang="ko-KR" altLang="en-US" sz="1600" dirty="0">
                <a:latin typeface="Lucida Handwriting" panose="03010101010101010101" pitchFamily="66" charset="0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EE9E3ED-49CF-ABEA-E214-5D148F751C10}"/>
              </a:ext>
            </a:extLst>
          </p:cNvPr>
          <p:cNvGrpSpPr/>
          <p:nvPr/>
        </p:nvGrpSpPr>
        <p:grpSpPr>
          <a:xfrm>
            <a:off x="5805973" y="4501822"/>
            <a:ext cx="995262" cy="1974212"/>
            <a:chOff x="3588185" y="1313046"/>
            <a:chExt cx="995262" cy="197421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B1E21A6C-68D7-81F7-703B-4D39CA7B833D}"/>
                </a:ext>
              </a:extLst>
            </p:cNvPr>
            <p:cNvGrpSpPr/>
            <p:nvPr/>
          </p:nvGrpSpPr>
          <p:grpSpPr>
            <a:xfrm>
              <a:off x="3588185" y="1313046"/>
              <a:ext cx="995262" cy="1974212"/>
              <a:chOff x="3588185" y="1313046"/>
              <a:chExt cx="995262" cy="1974212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A26625F5-2F79-B482-DB9B-3714C5EB6732}"/>
                  </a:ext>
                </a:extLst>
              </p:cNvPr>
              <p:cNvSpPr/>
              <p:nvPr/>
            </p:nvSpPr>
            <p:spPr>
              <a:xfrm>
                <a:off x="3588185" y="1313046"/>
                <a:ext cx="995262" cy="1974212"/>
              </a:xfrm>
              <a:prstGeom prst="round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FBD4648-8748-2AF6-2430-1F1A910DE3A4}"/>
                  </a:ext>
                </a:extLst>
              </p:cNvPr>
              <p:cNvSpPr/>
              <p:nvPr/>
            </p:nvSpPr>
            <p:spPr>
              <a:xfrm>
                <a:off x="3643333" y="1521251"/>
                <a:ext cx="892570" cy="1541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F6888FE1-A7E7-982D-F708-3F3C26376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2316" y="1843577"/>
                <a:ext cx="947000" cy="896655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5358D66-6870-82C9-842C-A029FE42D61A}"/>
                </a:ext>
              </a:extLst>
            </p:cNvPr>
            <p:cNvGrpSpPr/>
            <p:nvPr/>
          </p:nvGrpSpPr>
          <p:grpSpPr>
            <a:xfrm>
              <a:off x="3899585" y="1403997"/>
              <a:ext cx="376171" cy="34232"/>
              <a:chOff x="6858000" y="1068070"/>
              <a:chExt cx="1030693" cy="99060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6E2A996A-2DE7-A441-5F76-49BC735E3953}"/>
                  </a:ext>
                </a:extLst>
              </p:cNvPr>
              <p:cNvSpPr/>
              <p:nvPr/>
            </p:nvSpPr>
            <p:spPr>
              <a:xfrm>
                <a:off x="6858000" y="1079500"/>
                <a:ext cx="828040" cy="76200"/>
              </a:xfrm>
              <a:prstGeom prst="roundRect">
                <a:avLst>
                  <a:gd name="adj" fmla="val 46931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8B01D85D-3AB5-3DD4-95A7-414DCCB97B19}"/>
                  </a:ext>
                </a:extLst>
              </p:cNvPr>
              <p:cNvSpPr/>
              <p:nvPr/>
            </p:nvSpPr>
            <p:spPr>
              <a:xfrm>
                <a:off x="7789633" y="1068070"/>
                <a:ext cx="99060" cy="990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743D109-413D-2FC3-2273-15A11F11577E}"/>
                </a:ext>
              </a:extLst>
            </p:cNvPr>
            <p:cNvSpPr/>
            <p:nvPr/>
          </p:nvSpPr>
          <p:spPr>
            <a:xfrm>
              <a:off x="3947493" y="3129577"/>
              <a:ext cx="246588" cy="86018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4C8681-A8F0-5FC5-3EFF-035A6D61EE63}"/>
              </a:ext>
            </a:extLst>
          </p:cNvPr>
          <p:cNvGrpSpPr/>
          <p:nvPr/>
        </p:nvGrpSpPr>
        <p:grpSpPr>
          <a:xfrm>
            <a:off x="9819710" y="2957779"/>
            <a:ext cx="1758531" cy="748663"/>
            <a:chOff x="3306723" y="1813128"/>
            <a:chExt cx="1853248" cy="833287"/>
          </a:xfrm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9C056941-D6BE-1194-7228-F76B3C24EA6F}"/>
                </a:ext>
              </a:extLst>
            </p:cNvPr>
            <p:cNvSpPr/>
            <p:nvPr/>
          </p:nvSpPr>
          <p:spPr>
            <a:xfrm>
              <a:off x="3543146" y="1813128"/>
              <a:ext cx="1365995" cy="83328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B6E937-4A29-7C28-B5AE-FC983F9AD57F}"/>
                </a:ext>
              </a:extLst>
            </p:cNvPr>
            <p:cNvSpPr txBox="1"/>
            <p:nvPr/>
          </p:nvSpPr>
          <p:spPr>
            <a:xfrm>
              <a:off x="3306723" y="1914548"/>
              <a:ext cx="1853248" cy="65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Image</a:t>
              </a:r>
            </a:p>
            <a:p>
              <a:pPr algn="ctr"/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Generation </a:t>
              </a:r>
              <a:endPara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BABE669E-7D5E-0679-BAA7-7A7F4BFF376E}"/>
              </a:ext>
            </a:extLst>
          </p:cNvPr>
          <p:cNvSpPr/>
          <p:nvPr/>
        </p:nvSpPr>
        <p:spPr>
          <a:xfrm>
            <a:off x="8526227" y="798570"/>
            <a:ext cx="738685" cy="484636"/>
          </a:xfrm>
          <a:prstGeom prst="roundRect">
            <a:avLst/>
          </a:prstGeom>
          <a:solidFill>
            <a:srgbClr val="6D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028FB61-A9C1-7A82-8F47-896A212046DA}"/>
              </a:ext>
            </a:extLst>
          </p:cNvPr>
          <p:cNvSpPr/>
          <p:nvPr/>
        </p:nvSpPr>
        <p:spPr>
          <a:xfrm>
            <a:off x="8526227" y="1483861"/>
            <a:ext cx="738685" cy="484636"/>
          </a:xfrm>
          <a:prstGeom prst="roundRect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309743-B92B-D586-6167-EC774DF2103D}"/>
              </a:ext>
            </a:extLst>
          </p:cNvPr>
          <p:cNvSpPr txBox="1"/>
          <p:nvPr/>
        </p:nvSpPr>
        <p:spPr>
          <a:xfrm>
            <a:off x="9378489" y="888749"/>
            <a:ext cx="30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 / Open source  </a:t>
            </a:r>
            <a:r>
              <a:rPr lang="ko-KR" altLang="en-US" dirty="0"/>
              <a:t>사용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BA317A-A7DA-CF26-7467-B9BB1FB60166}"/>
              </a:ext>
            </a:extLst>
          </p:cNvPr>
          <p:cNvSpPr txBox="1"/>
          <p:nvPr/>
        </p:nvSpPr>
        <p:spPr>
          <a:xfrm>
            <a:off x="9356898" y="1564522"/>
            <a:ext cx="236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직접 학습시킬 모델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2CDA5AC-7CB3-F53B-3F62-AE130B941CC6}"/>
              </a:ext>
            </a:extLst>
          </p:cNvPr>
          <p:cNvGrpSpPr/>
          <p:nvPr/>
        </p:nvGrpSpPr>
        <p:grpSpPr>
          <a:xfrm>
            <a:off x="4217887" y="2960733"/>
            <a:ext cx="1329191" cy="748664"/>
            <a:chOff x="3541245" y="1791031"/>
            <a:chExt cx="1365995" cy="833287"/>
          </a:xfrm>
        </p:grpSpPr>
        <p:sp>
          <p:nvSpPr>
            <p:cNvPr id="83" name="순서도: 처리 82">
              <a:extLst>
                <a:ext uri="{FF2B5EF4-FFF2-40B4-BE49-F238E27FC236}">
                  <a16:creationId xmlns:a16="http://schemas.microsoft.com/office/drawing/2014/main" id="{FED36B2D-326E-B268-82DE-9F71FEAEAE41}"/>
                </a:ext>
              </a:extLst>
            </p:cNvPr>
            <p:cNvSpPr/>
            <p:nvPr/>
          </p:nvSpPr>
          <p:spPr>
            <a:xfrm>
              <a:off x="3541245" y="1791031"/>
              <a:ext cx="1365995" cy="833287"/>
            </a:xfrm>
            <a:prstGeom prst="flowChartProcess">
              <a:avLst/>
            </a:prstGeom>
            <a:solidFill>
              <a:srgbClr val="6DA8F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CD7408B-54C8-22F7-ACAB-3B33F3D51F37}"/>
                </a:ext>
              </a:extLst>
            </p:cNvPr>
            <p:cNvSpPr txBox="1"/>
            <p:nvPr/>
          </p:nvSpPr>
          <p:spPr>
            <a:xfrm>
              <a:off x="3688513" y="1997587"/>
              <a:ext cx="1185102" cy="445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TOXIC</a:t>
              </a:r>
              <a:endPara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6321D06-5C44-8A50-8F0E-B0C1F1B7BF97}"/>
              </a:ext>
            </a:extLst>
          </p:cNvPr>
          <p:cNvGrpSpPr/>
          <p:nvPr/>
        </p:nvGrpSpPr>
        <p:grpSpPr>
          <a:xfrm>
            <a:off x="6143012" y="2957779"/>
            <a:ext cx="1366057" cy="748664"/>
            <a:chOff x="3541245" y="1791031"/>
            <a:chExt cx="1403882" cy="833287"/>
          </a:xfrm>
        </p:grpSpPr>
        <p:sp>
          <p:nvSpPr>
            <p:cNvPr id="88" name="순서도: 처리 87">
              <a:extLst>
                <a:ext uri="{FF2B5EF4-FFF2-40B4-BE49-F238E27FC236}">
                  <a16:creationId xmlns:a16="http://schemas.microsoft.com/office/drawing/2014/main" id="{4651D017-09EF-C611-6ED9-BB510C1C55F2}"/>
                </a:ext>
              </a:extLst>
            </p:cNvPr>
            <p:cNvSpPr/>
            <p:nvPr/>
          </p:nvSpPr>
          <p:spPr>
            <a:xfrm>
              <a:off x="3541245" y="1791031"/>
              <a:ext cx="1365995" cy="83328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B6D2673-1B0E-5BDC-CB9C-97D8D2BB0BC0}"/>
                </a:ext>
              </a:extLst>
            </p:cNvPr>
            <p:cNvSpPr txBox="1"/>
            <p:nvPr/>
          </p:nvSpPr>
          <p:spPr>
            <a:xfrm>
              <a:off x="3560266" y="1985007"/>
              <a:ext cx="1384861" cy="445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상담 </a:t>
              </a:r>
              <a:r>
                <a:rPr lang="ko-KR" altLang="en-US" sz="20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챗봇</a:t>
              </a:r>
              <a:r>
                <a: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C193765-F62F-CAD4-139A-5AB702953F35}"/>
              </a:ext>
            </a:extLst>
          </p:cNvPr>
          <p:cNvCxnSpPr>
            <a:cxnSpLocks/>
            <a:stCxn id="89" idx="3"/>
            <a:endCxn id="98" idx="1"/>
          </p:cNvCxnSpPr>
          <p:nvPr/>
        </p:nvCxnSpPr>
        <p:spPr>
          <a:xfrm>
            <a:off x="7509069" y="3332111"/>
            <a:ext cx="503326" cy="22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B39A20A-AD54-E420-3400-F2D9A9813550}"/>
              </a:ext>
            </a:extLst>
          </p:cNvPr>
          <p:cNvGrpSpPr/>
          <p:nvPr/>
        </p:nvGrpSpPr>
        <p:grpSpPr>
          <a:xfrm>
            <a:off x="8012395" y="2959870"/>
            <a:ext cx="1380649" cy="748664"/>
            <a:chOff x="3488362" y="1791031"/>
            <a:chExt cx="1418878" cy="833287"/>
          </a:xfrm>
        </p:grpSpPr>
        <p:sp>
          <p:nvSpPr>
            <p:cNvPr id="97" name="순서도: 처리 96">
              <a:extLst>
                <a:ext uri="{FF2B5EF4-FFF2-40B4-BE49-F238E27FC236}">
                  <a16:creationId xmlns:a16="http://schemas.microsoft.com/office/drawing/2014/main" id="{85471655-ED79-99ED-788F-2DEA105528CB}"/>
                </a:ext>
              </a:extLst>
            </p:cNvPr>
            <p:cNvSpPr/>
            <p:nvPr/>
          </p:nvSpPr>
          <p:spPr>
            <a:xfrm>
              <a:off x="3541245" y="1791031"/>
              <a:ext cx="1365995" cy="83328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9A7FD81-7665-38A6-CFCD-9B2466E5F178}"/>
                </a:ext>
              </a:extLst>
            </p:cNvPr>
            <p:cNvSpPr txBox="1"/>
            <p:nvPr/>
          </p:nvSpPr>
          <p:spPr>
            <a:xfrm>
              <a:off x="3488362" y="1985234"/>
              <a:ext cx="1384861" cy="445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TTS</a:t>
              </a:r>
              <a:endPara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CB585DB-E571-FC05-D01E-376038AEB371}"/>
              </a:ext>
            </a:extLst>
          </p:cNvPr>
          <p:cNvCxnSpPr>
            <a:cxnSpLocks/>
            <a:stCxn id="97" idx="3"/>
            <a:endCxn id="45" idx="1"/>
          </p:cNvCxnSpPr>
          <p:nvPr/>
        </p:nvCxnSpPr>
        <p:spPr>
          <a:xfrm flipV="1">
            <a:off x="9393044" y="3332111"/>
            <a:ext cx="651006" cy="2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순서도: 논리합 108">
            <a:extLst>
              <a:ext uri="{FF2B5EF4-FFF2-40B4-BE49-F238E27FC236}">
                <a16:creationId xmlns:a16="http://schemas.microsoft.com/office/drawing/2014/main" id="{C880B91F-0B3A-5729-AD32-E9EEDDF36E5F}"/>
              </a:ext>
            </a:extLst>
          </p:cNvPr>
          <p:cNvSpPr/>
          <p:nvPr/>
        </p:nvSpPr>
        <p:spPr>
          <a:xfrm>
            <a:off x="8546918" y="5310101"/>
            <a:ext cx="363060" cy="363060"/>
          </a:xfrm>
          <a:prstGeom prst="flowChar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C26C46B-1F06-5A38-ABDD-59CDBC4D9FBB}"/>
              </a:ext>
            </a:extLst>
          </p:cNvPr>
          <p:cNvCxnSpPr>
            <a:cxnSpLocks/>
          </p:cNvCxnSpPr>
          <p:nvPr/>
        </p:nvCxnSpPr>
        <p:spPr>
          <a:xfrm rot="5400000">
            <a:off x="7847504" y="2646203"/>
            <a:ext cx="1774239" cy="39150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32EBE43-31F4-CE10-39ED-31DBE8D0B839}"/>
              </a:ext>
            </a:extLst>
          </p:cNvPr>
          <p:cNvCxnSpPr>
            <a:cxnSpLocks/>
            <a:stCxn id="53" idx="1"/>
            <a:endCxn id="16" idx="2"/>
          </p:cNvCxnSpPr>
          <p:nvPr/>
        </p:nvCxnSpPr>
        <p:spPr>
          <a:xfrm rot="10800000">
            <a:off x="1092792" y="3923697"/>
            <a:ext cx="4737312" cy="15569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6987582-8A27-0CEF-0D51-6F54B8B11BA7}"/>
              </a:ext>
            </a:extLst>
          </p:cNvPr>
          <p:cNvCxnSpPr>
            <a:cxnSpLocks/>
            <a:stCxn id="61" idx="3"/>
            <a:endCxn id="83" idx="1"/>
          </p:cNvCxnSpPr>
          <p:nvPr/>
        </p:nvCxnSpPr>
        <p:spPr>
          <a:xfrm>
            <a:off x="3677696" y="3332110"/>
            <a:ext cx="540191" cy="29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4ACFE2E-DFB2-B698-B3DB-51F787C91B8F}"/>
              </a:ext>
            </a:extLst>
          </p:cNvPr>
          <p:cNvCxnSpPr>
            <a:cxnSpLocks/>
            <a:stCxn id="83" idx="3"/>
            <a:endCxn id="89" idx="1"/>
          </p:cNvCxnSpPr>
          <p:nvPr/>
        </p:nvCxnSpPr>
        <p:spPr>
          <a:xfrm flipV="1">
            <a:off x="5547078" y="3332111"/>
            <a:ext cx="614443" cy="29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A760EC-A13E-55E3-1538-E6E28CEE28CD}"/>
              </a:ext>
            </a:extLst>
          </p:cNvPr>
          <p:cNvCxnSpPr>
            <a:cxnSpLocks/>
            <a:stCxn id="97" idx="2"/>
            <a:endCxn id="109" idx="0"/>
          </p:cNvCxnSpPr>
          <p:nvPr/>
        </p:nvCxnSpPr>
        <p:spPr>
          <a:xfrm flipH="1">
            <a:off x="8728448" y="3708534"/>
            <a:ext cx="1" cy="1601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5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144919-3CF7-1D1F-91BA-BD75AB9DF24C}"/>
              </a:ext>
            </a:extLst>
          </p:cNvPr>
          <p:cNvGrpSpPr/>
          <p:nvPr/>
        </p:nvGrpSpPr>
        <p:grpSpPr>
          <a:xfrm>
            <a:off x="9401319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D5F6E9AA-17AD-3C3A-69C6-59B8A85369E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DAD16F57-925A-659B-D26B-1C2006F09A87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3" name="표 45">
            <a:extLst>
              <a:ext uri="{FF2B5EF4-FFF2-40B4-BE49-F238E27FC236}">
                <a16:creationId xmlns:a16="http://schemas.microsoft.com/office/drawing/2014/main" id="{561F1C06-8723-B3D7-6B0A-C21FF1387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63528"/>
              </p:ext>
            </p:extLst>
          </p:nvPr>
        </p:nvGraphicFramePr>
        <p:xfrm>
          <a:off x="1737360" y="1565041"/>
          <a:ext cx="9249120" cy="4690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520">
                  <a:extLst>
                    <a:ext uri="{9D8B030D-6E8A-4147-A177-3AD203B41FA5}">
                      <a16:colId xmlns:a16="http://schemas.microsoft.com/office/drawing/2014/main" val="2934050938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117555955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670796116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663381480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1712934347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408137464"/>
                    </a:ext>
                  </a:extLst>
                </a:gridCol>
              </a:tblGrid>
              <a:tr h="75931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용도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996191"/>
                  </a:ext>
                </a:extLst>
              </a:tr>
              <a:tr h="75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AWS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AMD- EPYC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7R32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16G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A10G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(23G)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51215"/>
                  </a:ext>
                </a:extLst>
              </a:tr>
              <a:tr h="1057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Kaggle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CPU @ 2.20GHz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P100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(16G)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973018"/>
                  </a:ext>
                </a:extLst>
              </a:tr>
              <a:tr h="1057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Colab</a:t>
                      </a:r>
                      <a:r>
                        <a:rPr lang="en-US" altLang="ko-KR" sz="1600" dirty="0"/>
                        <a:t> + 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CPU @ 2.20GHz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80G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A100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(40G)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Inference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733086"/>
                  </a:ext>
                </a:extLst>
              </a:tr>
              <a:tr h="1057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Local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I5-13600k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32G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RXT 3070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(8G)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Window 11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61160"/>
                  </a:ext>
                </a:extLst>
              </a:tr>
            </a:tbl>
          </a:graphicData>
        </a:graphic>
      </p:graphicFrame>
      <p:sp>
        <p:nvSpPr>
          <p:cNvPr id="49" name="슬라이드 번호 개체 틀 48">
            <a:extLst>
              <a:ext uri="{FF2B5EF4-FFF2-40B4-BE49-F238E27FC236}">
                <a16:creationId xmlns:a16="http://schemas.microsoft.com/office/drawing/2014/main" id="{CFB60474-351F-8222-4074-50BFF3DA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A9574-B7E5-4C7B-136C-C8F09798E06D}"/>
              </a:ext>
            </a:extLst>
          </p:cNvPr>
          <p:cNvSpPr txBox="1"/>
          <p:nvPr/>
        </p:nvSpPr>
        <p:spPr>
          <a:xfrm>
            <a:off x="1808480" y="1095099"/>
            <a:ext cx="506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개발환경 </a:t>
            </a:r>
          </a:p>
        </p:txBody>
      </p:sp>
    </p:spTree>
    <p:extLst>
      <p:ext uri="{BB962C8B-B14F-4D97-AF65-F5344CB8AC3E}">
        <p14:creationId xmlns:p14="http://schemas.microsoft.com/office/powerpoint/2010/main" val="185175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65C81D-5F75-7A34-7A4E-DFC3DAF95E04}"/>
              </a:ext>
            </a:extLst>
          </p:cNvPr>
          <p:cNvGrpSpPr/>
          <p:nvPr/>
        </p:nvGrpSpPr>
        <p:grpSpPr>
          <a:xfrm>
            <a:off x="10329396" y="98816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EA7A1B7D-9EA9-CF7D-E47E-B3451D2D933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25D45FDA-3680-E432-F9C3-CDB7D61F26B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5A8231D-BDCE-42A6-683E-4BD185C81D3E}"/>
              </a:ext>
            </a:extLst>
          </p:cNvPr>
          <p:cNvCxnSpPr>
            <a:cxnSpLocks/>
            <a:stCxn id="1118" idx="2"/>
            <a:endCxn id="1071" idx="1"/>
          </p:cNvCxnSpPr>
          <p:nvPr/>
        </p:nvCxnSpPr>
        <p:spPr>
          <a:xfrm rot="5400000">
            <a:off x="4271370" y="-641050"/>
            <a:ext cx="1845998" cy="7770269"/>
          </a:xfrm>
          <a:prstGeom prst="bentConnector4">
            <a:avLst>
              <a:gd name="adj1" fmla="val 38784"/>
              <a:gd name="adj2" fmla="val 1029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D4AC35B0-A9FD-4298-4BAF-56EA7E4ADA59}"/>
              </a:ext>
            </a:extLst>
          </p:cNvPr>
          <p:cNvGrpSpPr/>
          <p:nvPr/>
        </p:nvGrpSpPr>
        <p:grpSpPr>
          <a:xfrm>
            <a:off x="1173302" y="3753007"/>
            <a:ext cx="1185103" cy="828152"/>
            <a:chOff x="2602945" y="4384355"/>
            <a:chExt cx="906221" cy="636097"/>
          </a:xfrm>
        </p:grpSpPr>
        <p:sp>
          <p:nvSpPr>
            <p:cNvPr id="1071" name="순서도: 처리 1070">
              <a:extLst>
                <a:ext uri="{FF2B5EF4-FFF2-40B4-BE49-F238E27FC236}">
                  <a16:creationId xmlns:a16="http://schemas.microsoft.com/office/drawing/2014/main" id="{4B1A6582-C208-C06C-DD65-31D4521E684F}"/>
                </a:ext>
              </a:extLst>
            </p:cNvPr>
            <p:cNvSpPr/>
            <p:nvPr/>
          </p:nvSpPr>
          <p:spPr>
            <a:xfrm>
              <a:off x="2706889" y="438435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74C275A5-5851-AC0A-3222-69A3DE8F2FA8}"/>
                </a:ext>
              </a:extLst>
            </p:cNvPr>
            <p:cNvSpPr txBox="1"/>
            <p:nvPr/>
          </p:nvSpPr>
          <p:spPr>
            <a:xfrm>
              <a:off x="2602945" y="4465393"/>
              <a:ext cx="906221" cy="496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Chat</a:t>
              </a:r>
            </a:p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bot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49E3A90-7311-5DDE-C849-264BBF94C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967" y="1390670"/>
            <a:ext cx="934570" cy="930415"/>
          </a:xfrm>
          <a:prstGeom prst="rect">
            <a:avLst/>
          </a:prstGeom>
        </p:spPr>
      </p:pic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D8CC8F5E-4AD8-F874-A093-C9C68FA37EA3}"/>
              </a:ext>
            </a:extLst>
          </p:cNvPr>
          <p:cNvCxnSpPr>
            <a:cxnSpLocks/>
            <a:stCxn id="19" idx="3"/>
            <a:endCxn id="1093" idx="1"/>
          </p:cNvCxnSpPr>
          <p:nvPr/>
        </p:nvCxnSpPr>
        <p:spPr>
          <a:xfrm>
            <a:off x="1816537" y="1855878"/>
            <a:ext cx="1083737" cy="1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3" name="그림 1092">
            <a:extLst>
              <a:ext uri="{FF2B5EF4-FFF2-40B4-BE49-F238E27FC236}">
                <a16:creationId xmlns:a16="http://schemas.microsoft.com/office/drawing/2014/main" id="{67DC9B42-05C2-1BF2-E8D8-3CEBA16B2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0274" y="1576381"/>
            <a:ext cx="2005434" cy="584775"/>
          </a:xfrm>
          <a:prstGeom prst="rect">
            <a:avLst/>
          </a:prstGeom>
        </p:spPr>
      </p:pic>
      <p:cxnSp>
        <p:nvCxnSpPr>
          <p:cNvPr id="1106" name="직선 화살표 연결선 1105">
            <a:extLst>
              <a:ext uri="{FF2B5EF4-FFF2-40B4-BE49-F238E27FC236}">
                <a16:creationId xmlns:a16="http://schemas.microsoft.com/office/drawing/2014/main" id="{8B06EB32-86B9-9E9B-D282-6D0792B18878}"/>
              </a:ext>
            </a:extLst>
          </p:cNvPr>
          <p:cNvCxnSpPr>
            <a:cxnSpLocks/>
            <a:stCxn id="1093" idx="3"/>
            <a:endCxn id="1118" idx="1"/>
          </p:cNvCxnSpPr>
          <p:nvPr/>
        </p:nvCxnSpPr>
        <p:spPr>
          <a:xfrm>
            <a:off x="4905708" y="1868769"/>
            <a:ext cx="3567534" cy="22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7" name="그림 1116">
            <a:extLst>
              <a:ext uri="{FF2B5EF4-FFF2-40B4-BE49-F238E27FC236}">
                <a16:creationId xmlns:a16="http://schemas.microsoft.com/office/drawing/2014/main" id="{3CB7BEB4-2062-2F8F-2681-BE03E0A6DC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5898" y="1023993"/>
            <a:ext cx="3464279" cy="342622"/>
          </a:xfrm>
          <a:prstGeom prst="rect">
            <a:avLst/>
          </a:prstGeom>
        </p:spPr>
      </p:pic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70751D6B-0C63-AE1A-605C-9978E180D7BB}"/>
              </a:ext>
            </a:extLst>
          </p:cNvPr>
          <p:cNvGrpSpPr/>
          <p:nvPr/>
        </p:nvGrpSpPr>
        <p:grpSpPr>
          <a:xfrm>
            <a:off x="8473242" y="1460819"/>
            <a:ext cx="1967340" cy="860266"/>
            <a:chOff x="6123596" y="1434977"/>
            <a:chExt cx="1967340" cy="860266"/>
          </a:xfrm>
        </p:grpSpPr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EE2EBAB7-5603-8C77-4F75-024E13D37F40}"/>
                </a:ext>
              </a:extLst>
            </p:cNvPr>
            <p:cNvSpPr/>
            <p:nvPr/>
          </p:nvSpPr>
          <p:spPr>
            <a:xfrm>
              <a:off x="6123596" y="1434977"/>
              <a:ext cx="1212521" cy="860266"/>
            </a:xfrm>
            <a:prstGeom prst="rect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29371E85-5015-991A-FCD5-D6B71638C456}"/>
                </a:ext>
              </a:extLst>
            </p:cNvPr>
            <p:cNvSpPr txBox="1"/>
            <p:nvPr/>
          </p:nvSpPr>
          <p:spPr>
            <a:xfrm>
              <a:off x="6323730" y="1541944"/>
              <a:ext cx="1767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ea typeface="Tmon몬소리 Black" panose="02000A03000000000000"/>
                </a:rPr>
                <a:t>Toxic</a:t>
              </a:r>
            </a:p>
            <a:p>
              <a:r>
                <a:rPr lang="en-US" altLang="ko-KR" b="1" dirty="0">
                  <a:ea typeface="Tmon몬소리 Black" panose="02000A03000000000000"/>
                </a:rPr>
                <a:t>Check</a:t>
              </a:r>
              <a:endParaRPr lang="ko-KR" altLang="en-US" b="1" dirty="0">
                <a:ea typeface="Tmon몬소리 Black" panose="02000A03000000000000"/>
              </a:endParaRPr>
            </a:p>
          </p:txBody>
        </p:sp>
      </p:grpSp>
      <p:sp>
        <p:nvSpPr>
          <p:cNvPr id="1141" name="사각형: 둥근 모서리 1140">
            <a:extLst>
              <a:ext uri="{FF2B5EF4-FFF2-40B4-BE49-F238E27FC236}">
                <a16:creationId xmlns:a16="http://schemas.microsoft.com/office/drawing/2014/main" id="{FEC1AE11-67B0-7486-EC8F-9AA8EADF8921}"/>
              </a:ext>
            </a:extLst>
          </p:cNvPr>
          <p:cNvSpPr/>
          <p:nvPr/>
        </p:nvSpPr>
        <p:spPr>
          <a:xfrm>
            <a:off x="3756388" y="2841862"/>
            <a:ext cx="5929376" cy="255531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D6CF9825-A064-BEEE-886D-062AEDE6C23A}"/>
              </a:ext>
            </a:extLst>
          </p:cNvPr>
          <p:cNvGrpSpPr/>
          <p:nvPr/>
        </p:nvGrpSpPr>
        <p:grpSpPr>
          <a:xfrm>
            <a:off x="4098405" y="3737150"/>
            <a:ext cx="1185103" cy="828152"/>
            <a:chOff x="2607245" y="4126015"/>
            <a:chExt cx="906221" cy="636097"/>
          </a:xfrm>
        </p:grpSpPr>
        <p:sp>
          <p:nvSpPr>
            <p:cNvPr id="1148" name="순서도: 처리 1147">
              <a:extLst>
                <a:ext uri="{FF2B5EF4-FFF2-40B4-BE49-F238E27FC236}">
                  <a16:creationId xmlns:a16="http://schemas.microsoft.com/office/drawing/2014/main" id="{64095A34-E10D-79A7-E9A0-2DB77304CBD4}"/>
                </a:ext>
              </a:extLst>
            </p:cNvPr>
            <p:cNvSpPr/>
            <p:nvPr/>
          </p:nvSpPr>
          <p:spPr>
            <a:xfrm>
              <a:off x="2706889" y="412601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97B9EB5C-F2D3-F8C7-FC27-9B2843D1BF96}"/>
                </a:ext>
              </a:extLst>
            </p:cNvPr>
            <p:cNvSpPr txBox="1"/>
            <p:nvPr/>
          </p:nvSpPr>
          <p:spPr>
            <a:xfrm>
              <a:off x="2607245" y="4306737"/>
              <a:ext cx="906221" cy="28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TTS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50" name="직선 화살표 연결선 1149">
            <a:extLst>
              <a:ext uri="{FF2B5EF4-FFF2-40B4-BE49-F238E27FC236}">
                <a16:creationId xmlns:a16="http://schemas.microsoft.com/office/drawing/2014/main" id="{06DD96FD-776A-14F1-0118-72F4A72F05C4}"/>
              </a:ext>
            </a:extLst>
          </p:cNvPr>
          <p:cNvCxnSpPr>
            <a:cxnSpLocks/>
            <a:stCxn id="1071" idx="3"/>
            <a:endCxn id="1148" idx="1"/>
          </p:cNvCxnSpPr>
          <p:nvPr/>
        </p:nvCxnSpPr>
        <p:spPr>
          <a:xfrm flipV="1">
            <a:off x="2243804" y="4151226"/>
            <a:ext cx="1984910" cy="15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0" name="그림 1159">
            <a:extLst>
              <a:ext uri="{FF2B5EF4-FFF2-40B4-BE49-F238E27FC236}">
                <a16:creationId xmlns:a16="http://schemas.microsoft.com/office/drawing/2014/main" id="{D94FA0B1-04AE-5E26-4074-F5962B15A9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0642" y="5134207"/>
            <a:ext cx="1578934" cy="1578934"/>
          </a:xfrm>
          <a:prstGeom prst="rect">
            <a:avLst/>
          </a:prstGeom>
        </p:spPr>
      </p:pic>
      <p:cxnSp>
        <p:nvCxnSpPr>
          <p:cNvPr id="1161" name="직선 화살표 연결선 1160">
            <a:extLst>
              <a:ext uri="{FF2B5EF4-FFF2-40B4-BE49-F238E27FC236}">
                <a16:creationId xmlns:a16="http://schemas.microsoft.com/office/drawing/2014/main" id="{37442B18-9251-75B7-688B-9FB548FF318C}"/>
              </a:ext>
            </a:extLst>
          </p:cNvPr>
          <p:cNvCxnSpPr>
            <a:cxnSpLocks/>
            <a:stCxn id="1148" idx="3"/>
            <a:endCxn id="1178" idx="1"/>
          </p:cNvCxnSpPr>
          <p:nvPr/>
        </p:nvCxnSpPr>
        <p:spPr>
          <a:xfrm flipV="1">
            <a:off x="5163284" y="4141988"/>
            <a:ext cx="2352403" cy="9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3" name="순서도: 논리합 1172">
            <a:extLst>
              <a:ext uri="{FF2B5EF4-FFF2-40B4-BE49-F238E27FC236}">
                <a16:creationId xmlns:a16="http://schemas.microsoft.com/office/drawing/2014/main" id="{676E728A-26F0-9458-92D3-D6909C2AB76B}"/>
              </a:ext>
            </a:extLst>
          </p:cNvPr>
          <p:cNvSpPr/>
          <p:nvPr/>
        </p:nvSpPr>
        <p:spPr>
          <a:xfrm>
            <a:off x="6385788" y="3994961"/>
            <a:ext cx="288641" cy="288641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5" name="직선 연결선 1174">
            <a:extLst>
              <a:ext uri="{FF2B5EF4-FFF2-40B4-BE49-F238E27FC236}">
                <a16:creationId xmlns:a16="http://schemas.microsoft.com/office/drawing/2014/main" id="{0F428CD3-2BF3-E321-4460-2A479A187A56}"/>
              </a:ext>
            </a:extLst>
          </p:cNvPr>
          <p:cNvCxnSpPr>
            <a:cxnSpLocks/>
            <a:stCxn id="1160" idx="0"/>
            <a:endCxn id="1173" idx="4"/>
          </p:cNvCxnSpPr>
          <p:nvPr/>
        </p:nvCxnSpPr>
        <p:spPr>
          <a:xfrm flipV="1">
            <a:off x="6530109" y="4283602"/>
            <a:ext cx="0" cy="850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7" name="그룹 1176">
            <a:extLst>
              <a:ext uri="{FF2B5EF4-FFF2-40B4-BE49-F238E27FC236}">
                <a16:creationId xmlns:a16="http://schemas.microsoft.com/office/drawing/2014/main" id="{80B2034C-50A7-547B-F352-740303A5C6A6}"/>
              </a:ext>
            </a:extLst>
          </p:cNvPr>
          <p:cNvGrpSpPr/>
          <p:nvPr/>
        </p:nvGrpSpPr>
        <p:grpSpPr>
          <a:xfrm>
            <a:off x="7237179" y="3682988"/>
            <a:ext cx="2237059" cy="1135097"/>
            <a:chOff x="2594067" y="4126014"/>
            <a:chExt cx="906221" cy="786522"/>
          </a:xfrm>
        </p:grpSpPr>
        <p:sp>
          <p:nvSpPr>
            <p:cNvPr id="1178" name="순서도: 처리 1177">
              <a:extLst>
                <a:ext uri="{FF2B5EF4-FFF2-40B4-BE49-F238E27FC236}">
                  <a16:creationId xmlns:a16="http://schemas.microsoft.com/office/drawing/2014/main" id="{95676E85-496E-180D-EF88-4BA4FAF8D403}"/>
                </a:ext>
              </a:extLst>
            </p:cNvPr>
            <p:cNvSpPr/>
            <p:nvPr/>
          </p:nvSpPr>
          <p:spPr>
            <a:xfrm>
              <a:off x="2706889" y="4126014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9" name="TextBox 1178">
              <a:extLst>
                <a:ext uri="{FF2B5EF4-FFF2-40B4-BE49-F238E27FC236}">
                  <a16:creationId xmlns:a16="http://schemas.microsoft.com/office/drawing/2014/main" id="{7674556C-5442-9B55-7FB5-0EE111A65075}"/>
                </a:ext>
              </a:extLst>
            </p:cNvPr>
            <p:cNvSpPr txBox="1"/>
            <p:nvPr/>
          </p:nvSpPr>
          <p:spPr>
            <a:xfrm>
              <a:off x="2594067" y="4203334"/>
              <a:ext cx="906221" cy="709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image generation 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82" name="직선 화살표 연결선 1181">
            <a:extLst>
              <a:ext uri="{FF2B5EF4-FFF2-40B4-BE49-F238E27FC236}">
                <a16:creationId xmlns:a16="http://schemas.microsoft.com/office/drawing/2014/main" id="{EA654FED-BBDF-2514-BD40-866FE701A12D}"/>
              </a:ext>
            </a:extLst>
          </p:cNvPr>
          <p:cNvCxnSpPr>
            <a:cxnSpLocks/>
            <a:stCxn id="1178" idx="3"/>
          </p:cNvCxnSpPr>
          <p:nvPr/>
        </p:nvCxnSpPr>
        <p:spPr>
          <a:xfrm flipV="1">
            <a:off x="9279827" y="4139281"/>
            <a:ext cx="960078" cy="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TextBox 1185">
            <a:extLst>
              <a:ext uri="{FF2B5EF4-FFF2-40B4-BE49-F238E27FC236}">
                <a16:creationId xmlns:a16="http://schemas.microsoft.com/office/drawing/2014/main" id="{32E47A9D-8689-64F8-D5BA-C720FA054B95}"/>
              </a:ext>
            </a:extLst>
          </p:cNvPr>
          <p:cNvSpPr txBox="1"/>
          <p:nvPr/>
        </p:nvSpPr>
        <p:spPr>
          <a:xfrm>
            <a:off x="5150014" y="2442910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현재까지 진행하고 있는 부분 </a:t>
            </a:r>
            <a:r>
              <a:rPr lang="en-US" altLang="ko-KR" b="1" dirty="0">
                <a:ea typeface="Tmon몬소리 Black" panose="02000A03000000000000"/>
              </a:rPr>
              <a:t>! </a:t>
            </a:r>
            <a:endParaRPr lang="ko-KR" altLang="en-US" b="1" dirty="0">
              <a:ea typeface="Tmon몬소리 Black" panose="02000A03000000000000"/>
            </a:endParaRPr>
          </a:p>
        </p:txBody>
      </p:sp>
      <p:sp>
        <p:nvSpPr>
          <p:cNvPr id="1187" name="사각형: 둥근 모서리 1186">
            <a:extLst>
              <a:ext uri="{FF2B5EF4-FFF2-40B4-BE49-F238E27FC236}">
                <a16:creationId xmlns:a16="http://schemas.microsoft.com/office/drawing/2014/main" id="{B805F7A7-0F36-0DBA-EE85-64127BF44CED}"/>
              </a:ext>
            </a:extLst>
          </p:cNvPr>
          <p:cNvSpPr/>
          <p:nvPr/>
        </p:nvSpPr>
        <p:spPr>
          <a:xfrm>
            <a:off x="909391" y="3447329"/>
            <a:ext cx="1681767" cy="1538190"/>
          </a:xfrm>
          <a:prstGeom prst="roundRect">
            <a:avLst>
              <a:gd name="adj" fmla="val 31543"/>
            </a:avLst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CA3E162B-76F6-25A6-0DC2-D085952D7409}"/>
              </a:ext>
            </a:extLst>
          </p:cNvPr>
          <p:cNvSpPr txBox="1"/>
          <p:nvPr/>
        </p:nvSpPr>
        <p:spPr>
          <a:xfrm>
            <a:off x="881967" y="5133355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추후 진행 예정 </a:t>
            </a:r>
          </a:p>
        </p:txBody>
      </p:sp>
      <p:pic>
        <p:nvPicPr>
          <p:cNvPr id="1189" name="image_generation">
            <a:hlinkClick r:id="" action="ppaction://media"/>
            <a:extLst>
              <a:ext uri="{FF2B5EF4-FFF2-40B4-BE49-F238E27FC236}">
                <a16:creationId xmlns:a16="http://schemas.microsoft.com/office/drawing/2014/main" id="{F91A9A30-F0AE-7AC6-D910-EA195D25C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 flipH="1">
            <a:off x="10249183" y="3504841"/>
            <a:ext cx="1628514" cy="1628514"/>
          </a:xfrm>
          <a:prstGeom prst="rect">
            <a:avLst/>
          </a:prstGeom>
        </p:spPr>
      </p:pic>
      <p:sp>
        <p:nvSpPr>
          <p:cNvPr id="1190" name="슬라이드 번호 개체 틀 1189">
            <a:extLst>
              <a:ext uri="{FF2B5EF4-FFF2-40B4-BE49-F238E27FC236}">
                <a16:creationId xmlns:a16="http://schemas.microsoft.com/office/drawing/2014/main" id="{4B99C6BF-644A-E48A-A4A6-3D17FE08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91" name="Picture 11">
            <a:extLst>
              <a:ext uri="{FF2B5EF4-FFF2-40B4-BE49-F238E27FC236}">
                <a16:creationId xmlns:a16="http://schemas.microsoft.com/office/drawing/2014/main" id="{3D7182E0-A5AA-3CF4-93C2-2A4DF1E1EB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9092" y="977934"/>
            <a:ext cx="4347083" cy="13843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92" name="실행 단추: 앞으로 또는 다음으로 이동 119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EBA6FA2-58FD-D0FA-6A05-F8A935A7D261}"/>
              </a:ext>
            </a:extLst>
          </p:cNvPr>
          <p:cNvSpPr/>
          <p:nvPr/>
        </p:nvSpPr>
        <p:spPr>
          <a:xfrm>
            <a:off x="167951" y="6288833"/>
            <a:ext cx="419878" cy="424308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실제목소리_질문">
            <a:hlinkClick r:id="" action="ppaction://media"/>
            <a:extLst>
              <a:ext uri="{FF2B5EF4-FFF2-40B4-BE49-F238E27FC236}">
                <a16:creationId xmlns:a16="http://schemas.microsoft.com/office/drawing/2014/main" id="{B36C063D-8322-BF6D-BEDF-535B60F734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05570" y="903307"/>
            <a:ext cx="487363" cy="487363"/>
          </a:xfrm>
          <a:prstGeom prst="rect">
            <a:avLst/>
          </a:prstGeom>
        </p:spPr>
      </p:pic>
      <p:pic>
        <p:nvPicPr>
          <p:cNvPr id="9" name="Demo">
            <a:hlinkClick r:id="" action="ppaction://media"/>
            <a:extLst>
              <a:ext uri="{FF2B5EF4-FFF2-40B4-BE49-F238E27FC236}">
                <a16:creationId xmlns:a16="http://schemas.microsoft.com/office/drawing/2014/main" id="{6FB18774-59EC-93FC-520C-AEEC9988015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89930" y="464599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2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64" fill="hold"/>
                                        <p:tgtEl>
                                          <p:spTgt spid="1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89"/>
                </p:tgtEl>
              </p:cMediaNode>
            </p:video>
            <p:audio>
              <p:cMediaNode vol="10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7550E5-5EF6-E5CC-7723-6EB88E3FE7D2}"/>
              </a:ext>
            </a:extLst>
          </p:cNvPr>
          <p:cNvGrpSpPr/>
          <p:nvPr/>
        </p:nvGrpSpPr>
        <p:grpSpPr>
          <a:xfrm>
            <a:off x="11374424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B5B8B33C-18BF-0926-3B59-5B00C814821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21CD69A0-0185-AFF5-A41B-6BE1BC994BAF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08152C4-44C7-7E29-5DF5-98C1BE3C0696}"/>
              </a:ext>
            </a:extLst>
          </p:cNvPr>
          <p:cNvSpPr/>
          <p:nvPr/>
        </p:nvSpPr>
        <p:spPr>
          <a:xfrm>
            <a:off x="775067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0B4C-750A-00B9-1517-49E9DF3FC257}"/>
              </a:ext>
            </a:extLst>
          </p:cNvPr>
          <p:cNvSpPr/>
          <p:nvPr/>
        </p:nvSpPr>
        <p:spPr>
          <a:xfrm>
            <a:off x="858731" y="3694743"/>
            <a:ext cx="285144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노인들의 만족도 상승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고령층들의 디지털 역량이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상승하여 많은 정보와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디지털 사회에서의 경험 가능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ADE0F202-CF26-B48C-8E51-D39809A51AB4}"/>
              </a:ext>
            </a:extLst>
          </p:cNvPr>
          <p:cNvSpPr/>
          <p:nvPr/>
        </p:nvSpPr>
        <p:spPr>
          <a:xfrm>
            <a:off x="4565499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710C55-0C7E-734E-CC0F-3784FA3197C5}"/>
              </a:ext>
            </a:extLst>
          </p:cNvPr>
          <p:cNvSpPr/>
          <p:nvPr/>
        </p:nvSpPr>
        <p:spPr>
          <a:xfrm>
            <a:off x="4670275" y="3717420"/>
            <a:ext cx="285144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 상황 대처 가능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시간대에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대처가 가능하다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BD4B20B-333C-DC70-FFF4-7F71DA94A137}"/>
              </a:ext>
            </a:extLst>
          </p:cNvPr>
          <p:cNvGrpSpPr/>
          <p:nvPr/>
        </p:nvGrpSpPr>
        <p:grpSpPr>
          <a:xfrm>
            <a:off x="8439988" y="1946514"/>
            <a:ext cx="2935113" cy="3380471"/>
            <a:chOff x="775067" y="1946514"/>
            <a:chExt cx="2935113" cy="3380471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FCCDC31A-FF6A-56AC-1B1C-2C06FFD9AD87}"/>
                </a:ext>
              </a:extLst>
            </p:cNvPr>
            <p:cNvSpPr/>
            <p:nvPr/>
          </p:nvSpPr>
          <p:spPr>
            <a:xfrm>
              <a:off x="775067" y="1946514"/>
              <a:ext cx="2851449" cy="1652636"/>
            </a:xfrm>
            <a:custGeom>
              <a:avLst/>
              <a:gdLst>
                <a:gd name="connsiteX0" fmla="*/ 826318 w 2851449"/>
                <a:gd name="connsiteY0" fmla="*/ 0 h 1652636"/>
                <a:gd name="connsiteX1" fmla="*/ 2025131 w 2851449"/>
                <a:gd name="connsiteY1" fmla="*/ 0 h 1652636"/>
                <a:gd name="connsiteX2" fmla="*/ 2851449 w 2851449"/>
                <a:gd name="connsiteY2" fmla="*/ 826318 h 1652636"/>
                <a:gd name="connsiteX3" fmla="*/ 2849373 w 2851449"/>
                <a:gd name="connsiteY3" fmla="*/ 846914 h 1652636"/>
                <a:gd name="connsiteX4" fmla="*/ 2851448 w 2851449"/>
                <a:gd name="connsiteY4" fmla="*/ 844839 h 1652636"/>
                <a:gd name="connsiteX5" fmla="*/ 2851448 w 2851449"/>
                <a:gd name="connsiteY5" fmla="*/ 1652636 h 1652636"/>
                <a:gd name="connsiteX6" fmla="*/ 2043651 w 2851449"/>
                <a:gd name="connsiteY6" fmla="*/ 1652636 h 1652636"/>
                <a:gd name="connsiteX7" fmla="*/ 2044636 w 2851449"/>
                <a:gd name="connsiteY7" fmla="*/ 1651651 h 1652636"/>
                <a:gd name="connsiteX8" fmla="*/ 2025131 w 2851449"/>
                <a:gd name="connsiteY8" fmla="*/ 1652636 h 1652636"/>
                <a:gd name="connsiteX9" fmla="*/ 826318 w 2851449"/>
                <a:gd name="connsiteY9" fmla="*/ 1652636 h 1652636"/>
                <a:gd name="connsiteX10" fmla="*/ 0 w 2851449"/>
                <a:gd name="connsiteY10" fmla="*/ 826318 h 1652636"/>
                <a:gd name="connsiteX11" fmla="*/ 826318 w 2851449"/>
                <a:gd name="connsiteY11" fmla="*/ 0 h 165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1449" h="1652636">
                  <a:moveTo>
                    <a:pt x="826318" y="0"/>
                  </a:moveTo>
                  <a:lnTo>
                    <a:pt x="2025131" y="0"/>
                  </a:lnTo>
                  <a:cubicBezTo>
                    <a:pt x="2481494" y="0"/>
                    <a:pt x="2851449" y="369955"/>
                    <a:pt x="2851449" y="826318"/>
                  </a:cubicBezTo>
                  <a:lnTo>
                    <a:pt x="2849373" y="846914"/>
                  </a:lnTo>
                  <a:lnTo>
                    <a:pt x="2851448" y="844839"/>
                  </a:lnTo>
                  <a:lnTo>
                    <a:pt x="2851448" y="1652636"/>
                  </a:lnTo>
                  <a:lnTo>
                    <a:pt x="2043651" y="1652636"/>
                  </a:lnTo>
                  <a:lnTo>
                    <a:pt x="2044636" y="1651651"/>
                  </a:lnTo>
                  <a:lnTo>
                    <a:pt x="2025131" y="1652636"/>
                  </a:lnTo>
                  <a:lnTo>
                    <a:pt x="826318" y="1652636"/>
                  </a:lnTo>
                  <a:cubicBezTo>
                    <a:pt x="369955" y="1652636"/>
                    <a:pt x="0" y="1282681"/>
                    <a:pt x="0" y="826318"/>
                  </a:cubicBezTo>
                  <a:cubicBezTo>
                    <a:pt x="0" y="369955"/>
                    <a:pt x="369955" y="0"/>
                    <a:pt x="826318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latinLnBrk="0">
                <a:defRPr/>
              </a:pP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D998F28-7EFF-9DBD-7B59-0F89688BBB5E}"/>
                </a:ext>
              </a:extLst>
            </p:cNvPr>
            <p:cNvSpPr/>
            <p:nvPr/>
          </p:nvSpPr>
          <p:spPr>
            <a:xfrm>
              <a:off x="858731" y="3694743"/>
              <a:ext cx="2851449" cy="1632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 감소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고령층의 능동적인 정보 탐색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= 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공무원의 홍보를 위한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인력 낭비 감소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7EC175B-40A0-3310-3565-F9CC179F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3485" y="2256627"/>
              <a:ext cx="1032410" cy="103241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AE26940-194C-54F4-D205-C0D9A207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0437" y="2161034"/>
              <a:ext cx="1109190" cy="1109190"/>
            </a:xfrm>
            <a:prstGeom prst="rect">
              <a:avLst/>
            </a:prstGeom>
          </p:spPr>
        </p:pic>
      </p:grpSp>
      <p:pic>
        <p:nvPicPr>
          <p:cNvPr id="1059" name="그림 1058">
            <a:extLst>
              <a:ext uri="{FF2B5EF4-FFF2-40B4-BE49-F238E27FC236}">
                <a16:creationId xmlns:a16="http://schemas.microsoft.com/office/drawing/2014/main" id="{282163D9-DC21-9A1F-BE85-D23C89C4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532" y="2064784"/>
            <a:ext cx="1457960" cy="1457960"/>
          </a:xfrm>
          <a:prstGeom prst="rect">
            <a:avLst/>
          </a:prstGeom>
        </p:spPr>
      </p:pic>
      <p:pic>
        <p:nvPicPr>
          <p:cNvPr id="1062" name="그림 1061">
            <a:extLst>
              <a:ext uri="{FF2B5EF4-FFF2-40B4-BE49-F238E27FC236}">
                <a16:creationId xmlns:a16="http://schemas.microsoft.com/office/drawing/2014/main" id="{76A69BFE-CAB2-0720-7155-4D775156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08" y="1946514"/>
            <a:ext cx="1652636" cy="1652636"/>
          </a:xfrm>
          <a:prstGeom prst="rect">
            <a:avLst/>
          </a:prstGeom>
        </p:spPr>
      </p:pic>
      <p:pic>
        <p:nvPicPr>
          <p:cNvPr id="1065" name="그림 1064">
            <a:extLst>
              <a:ext uri="{FF2B5EF4-FFF2-40B4-BE49-F238E27FC236}">
                <a16:creationId xmlns:a16="http://schemas.microsoft.com/office/drawing/2014/main" id="{DCAEB19E-FF7B-247C-EDC6-F59BEF5A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715" y="2428239"/>
            <a:ext cx="890867" cy="890867"/>
          </a:xfrm>
          <a:prstGeom prst="rect">
            <a:avLst/>
          </a:prstGeom>
        </p:spPr>
      </p:pic>
      <p:sp>
        <p:nvSpPr>
          <p:cNvPr id="1066" name="직각 삼각형 1065">
            <a:extLst>
              <a:ext uri="{FF2B5EF4-FFF2-40B4-BE49-F238E27FC236}">
                <a16:creationId xmlns:a16="http://schemas.microsoft.com/office/drawing/2014/main" id="{B88B0112-E6F6-837F-68A2-084829085F66}"/>
              </a:ext>
            </a:extLst>
          </p:cNvPr>
          <p:cNvSpPr/>
          <p:nvPr/>
        </p:nvSpPr>
        <p:spPr>
          <a:xfrm flipH="1">
            <a:off x="3237984" y="3210273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67" name="직각 삼각형 1066">
            <a:extLst>
              <a:ext uri="{FF2B5EF4-FFF2-40B4-BE49-F238E27FC236}">
                <a16:creationId xmlns:a16="http://schemas.microsoft.com/office/drawing/2014/main" id="{01104E9A-F513-4AB5-94A0-4EBC7CCB0356}"/>
              </a:ext>
            </a:extLst>
          </p:cNvPr>
          <p:cNvSpPr/>
          <p:nvPr/>
        </p:nvSpPr>
        <p:spPr>
          <a:xfrm flipH="1">
            <a:off x="7031585" y="3204254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68" name="직각 삼각형 1067">
            <a:extLst>
              <a:ext uri="{FF2B5EF4-FFF2-40B4-BE49-F238E27FC236}">
                <a16:creationId xmlns:a16="http://schemas.microsoft.com/office/drawing/2014/main" id="{99313B2A-302F-5A41-52A6-C0BC7B270EE0}"/>
              </a:ext>
            </a:extLst>
          </p:cNvPr>
          <p:cNvSpPr/>
          <p:nvPr/>
        </p:nvSpPr>
        <p:spPr>
          <a:xfrm flipH="1">
            <a:off x="10897768" y="3203897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69" name="슬라이드 번호 개체 틀 1068">
            <a:extLst>
              <a:ext uri="{FF2B5EF4-FFF2-40B4-BE49-F238E27FC236}">
                <a16:creationId xmlns:a16="http://schemas.microsoft.com/office/drawing/2014/main" id="{9B60F78D-8558-4342-F144-F583756E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D33DA96C-5C57-BCD5-55A4-E641816F733B}"/>
              </a:ext>
            </a:extLst>
          </p:cNvPr>
          <p:cNvSpPr/>
          <p:nvPr/>
        </p:nvSpPr>
        <p:spPr>
          <a:xfrm>
            <a:off x="2021408" y="5309158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737FB89-884F-0788-5D4C-6AA57DD08106}"/>
              </a:ext>
            </a:extLst>
          </p:cNvPr>
          <p:cNvSpPr/>
          <p:nvPr/>
        </p:nvSpPr>
        <p:spPr>
          <a:xfrm>
            <a:off x="1993369" y="2043208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6CB47D2-75F0-26FD-C68C-7E3F9A03D660}"/>
              </a:ext>
            </a:extLst>
          </p:cNvPr>
          <p:cNvSpPr/>
          <p:nvPr/>
        </p:nvSpPr>
        <p:spPr>
          <a:xfrm>
            <a:off x="3493162" y="5268089"/>
            <a:ext cx="8239742" cy="726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Wav2Lip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 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finetuing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전처리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TOXIC pipeline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제작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 기획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TTS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생성 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288B687-CD71-0EC8-D45B-7904E9EB0FCE}"/>
              </a:ext>
            </a:extLst>
          </p:cNvPr>
          <p:cNvSpPr/>
          <p:nvPr/>
        </p:nvSpPr>
        <p:spPr>
          <a:xfrm>
            <a:off x="1529687" y="5472503"/>
            <a:ext cx="232058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팀원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19786A2-3768-2B41-54F1-319F63D7508A}"/>
              </a:ext>
            </a:extLst>
          </p:cNvPr>
          <p:cNvGrpSpPr/>
          <p:nvPr/>
        </p:nvGrpSpPr>
        <p:grpSpPr>
          <a:xfrm>
            <a:off x="1857844" y="2189107"/>
            <a:ext cx="8581652" cy="414024"/>
            <a:chOff x="590216" y="2497515"/>
            <a:chExt cx="10383796" cy="58526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9061256-FA5C-7497-3831-F8313500BF86}"/>
                </a:ext>
              </a:extLst>
            </p:cNvPr>
            <p:cNvSpPr/>
            <p:nvPr/>
          </p:nvSpPr>
          <p:spPr>
            <a:xfrm>
              <a:off x="590216" y="2551035"/>
              <a:ext cx="2013757" cy="52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팀장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C0E39B9-1726-AE3D-E469-71F29A0CBF09}"/>
                </a:ext>
              </a:extLst>
            </p:cNvPr>
            <p:cNvSpPr/>
            <p:nvPr/>
          </p:nvSpPr>
          <p:spPr>
            <a:xfrm>
              <a:off x="2618125" y="2497515"/>
              <a:ext cx="8355887" cy="5852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일정 관리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MIT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finetuing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,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Retrieval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모델 설계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67AADA4-656D-BABC-73B6-3D91CD517989}"/>
              </a:ext>
            </a:extLst>
          </p:cNvPr>
          <p:cNvSpPr/>
          <p:nvPr/>
        </p:nvSpPr>
        <p:spPr>
          <a:xfrm rot="5400000">
            <a:off x="-755737" y="3590168"/>
            <a:ext cx="4430813" cy="863072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9704221-0520-F3D1-C6F6-45CB4C112ACE}"/>
              </a:ext>
            </a:extLst>
          </p:cNvPr>
          <p:cNvSpPr/>
          <p:nvPr/>
        </p:nvSpPr>
        <p:spPr>
          <a:xfrm>
            <a:off x="1993369" y="1089160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팀 구성 및 역할</a:t>
            </a:r>
            <a:endParaRPr lang="ko-KR" altLang="en-US" sz="16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03ACC3-CDAF-3462-7619-F6A9B846ED3E}"/>
              </a:ext>
            </a:extLst>
          </p:cNvPr>
          <p:cNvSpPr/>
          <p:nvPr/>
        </p:nvSpPr>
        <p:spPr>
          <a:xfrm>
            <a:off x="-426359" y="1169299"/>
            <a:ext cx="640587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역할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FFD752-A3F2-2484-780B-184FAE54E343}"/>
              </a:ext>
            </a:extLst>
          </p:cNvPr>
          <p:cNvSpPr/>
          <p:nvPr/>
        </p:nvSpPr>
        <p:spPr>
          <a:xfrm>
            <a:off x="2218890" y="1195241"/>
            <a:ext cx="452404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담당 업무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22B4C7-629A-9353-882C-9E96D933DDC9}"/>
              </a:ext>
            </a:extLst>
          </p:cNvPr>
          <p:cNvSpPr/>
          <p:nvPr/>
        </p:nvSpPr>
        <p:spPr>
          <a:xfrm>
            <a:off x="815122" y="2192059"/>
            <a:ext cx="13064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노아윤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E667C6-973F-0295-92A5-0C2032A0D86A}"/>
              </a:ext>
            </a:extLst>
          </p:cNvPr>
          <p:cNvSpPr/>
          <p:nvPr/>
        </p:nvSpPr>
        <p:spPr>
          <a:xfrm>
            <a:off x="804962" y="3173945"/>
            <a:ext cx="1308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김도현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1DD59EA-D43F-EF43-A85D-255BF7FBF07E}"/>
              </a:ext>
            </a:extLst>
          </p:cNvPr>
          <p:cNvSpPr/>
          <p:nvPr/>
        </p:nvSpPr>
        <p:spPr>
          <a:xfrm>
            <a:off x="600088" y="5437424"/>
            <a:ext cx="175910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황민규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B59AD5-E91D-298A-CEC4-D7EF3ED80289}"/>
              </a:ext>
            </a:extLst>
          </p:cNvPr>
          <p:cNvSpPr/>
          <p:nvPr/>
        </p:nvSpPr>
        <p:spPr>
          <a:xfrm>
            <a:off x="561386" y="4279675"/>
            <a:ext cx="175910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송기훈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DAEB5F4-0CE4-587B-B4F2-891A82526855}"/>
              </a:ext>
            </a:extLst>
          </p:cNvPr>
          <p:cNvSpPr/>
          <p:nvPr/>
        </p:nvSpPr>
        <p:spPr>
          <a:xfrm>
            <a:off x="2049073" y="4127913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671C3A7-5435-E675-E977-C6CBDA385AD2}"/>
              </a:ext>
            </a:extLst>
          </p:cNvPr>
          <p:cNvSpPr/>
          <p:nvPr/>
        </p:nvSpPr>
        <p:spPr>
          <a:xfrm>
            <a:off x="2008433" y="3081155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7192E1-3A6A-4EF8-3F6C-54FBF9335A60}"/>
              </a:ext>
            </a:extLst>
          </p:cNvPr>
          <p:cNvSpPr/>
          <p:nvPr/>
        </p:nvSpPr>
        <p:spPr>
          <a:xfrm>
            <a:off x="3513482" y="3037872"/>
            <a:ext cx="8355885" cy="743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 model ( JETS ) finetuning, MIT 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finetuing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전처리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 데이터 수집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∙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가공 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BE2DB-A054-F279-016B-7E792093B560}"/>
              </a:ext>
            </a:extLst>
          </p:cNvPr>
          <p:cNvSpPr/>
          <p:nvPr/>
        </p:nvSpPr>
        <p:spPr>
          <a:xfrm>
            <a:off x="-1362985" y="3247456"/>
            <a:ext cx="8105923" cy="35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팀원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294E40-4CF7-51C9-CC8C-FC9997488BDA}"/>
              </a:ext>
            </a:extLst>
          </p:cNvPr>
          <p:cNvSpPr/>
          <p:nvPr/>
        </p:nvSpPr>
        <p:spPr>
          <a:xfrm>
            <a:off x="3513482" y="4277119"/>
            <a:ext cx="82397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MIT 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finetuing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전처리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Whisper pipeline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구축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AWS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가상환경 구축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881889F-7489-4698-D773-0912372B19F1}"/>
              </a:ext>
            </a:extLst>
          </p:cNvPr>
          <p:cNvSpPr/>
          <p:nvPr/>
        </p:nvSpPr>
        <p:spPr>
          <a:xfrm>
            <a:off x="-1362986" y="4308338"/>
            <a:ext cx="8105923" cy="33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팀원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4F76674-3321-1A90-CB0E-C19F8EE49347}"/>
              </a:ext>
            </a:extLst>
          </p:cNvPr>
          <p:cNvCxnSpPr>
            <a:cxnSpLocks/>
          </p:cNvCxnSpPr>
          <p:nvPr/>
        </p:nvCxnSpPr>
        <p:spPr>
          <a:xfrm>
            <a:off x="3202066" y="1095816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4A28647-EF69-CC69-C3FD-7B519BC8349F}"/>
              </a:ext>
            </a:extLst>
          </p:cNvPr>
          <p:cNvCxnSpPr>
            <a:cxnSpLocks/>
          </p:cNvCxnSpPr>
          <p:nvPr/>
        </p:nvCxnSpPr>
        <p:spPr>
          <a:xfrm>
            <a:off x="3202066" y="2043208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35B4FBF-8A76-CE34-8009-0EA823BB1C0F}"/>
              </a:ext>
            </a:extLst>
          </p:cNvPr>
          <p:cNvCxnSpPr>
            <a:cxnSpLocks/>
          </p:cNvCxnSpPr>
          <p:nvPr/>
        </p:nvCxnSpPr>
        <p:spPr>
          <a:xfrm>
            <a:off x="3202066" y="3081155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7223569-15CD-B146-F2A5-CECBBAF4A6F6}"/>
              </a:ext>
            </a:extLst>
          </p:cNvPr>
          <p:cNvCxnSpPr>
            <a:cxnSpLocks/>
          </p:cNvCxnSpPr>
          <p:nvPr/>
        </p:nvCxnSpPr>
        <p:spPr>
          <a:xfrm>
            <a:off x="3212226" y="4159108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A37AF46-65EE-AEF8-8BE9-6A3848659BDC}"/>
              </a:ext>
            </a:extLst>
          </p:cNvPr>
          <p:cNvCxnSpPr>
            <a:cxnSpLocks/>
          </p:cNvCxnSpPr>
          <p:nvPr/>
        </p:nvCxnSpPr>
        <p:spPr>
          <a:xfrm>
            <a:off x="3193572" y="5324755"/>
            <a:ext cx="0" cy="710481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슬라이드 번호 개체 틀 72">
            <a:extLst>
              <a:ext uri="{FF2B5EF4-FFF2-40B4-BE49-F238E27FC236}">
                <a16:creationId xmlns:a16="http://schemas.microsoft.com/office/drawing/2014/main" id="{6DCD78A5-F6D6-E170-2939-851262A7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6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54001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절차 및 방법</a:t>
            </a:r>
            <a:endParaRPr lang="ko-KR" altLang="en-US" sz="16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EA84B38-3F0F-EFDE-0066-9F789E895FA4}"/>
              </a:ext>
            </a:extLst>
          </p:cNvPr>
          <p:cNvSpPr/>
          <p:nvPr/>
        </p:nvSpPr>
        <p:spPr>
          <a:xfrm>
            <a:off x="1409113" y="3980167"/>
            <a:ext cx="9312862" cy="12284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A61AE1-4DC2-72BA-1C2A-3166210BD74A}"/>
              </a:ext>
            </a:extLst>
          </p:cNvPr>
          <p:cNvSpPr/>
          <p:nvPr/>
        </p:nvSpPr>
        <p:spPr>
          <a:xfrm>
            <a:off x="2732421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5CD4C34-9795-18A8-651A-AEBD7E32DAD4}"/>
              </a:ext>
            </a:extLst>
          </p:cNvPr>
          <p:cNvSpPr/>
          <p:nvPr/>
        </p:nvSpPr>
        <p:spPr>
          <a:xfrm>
            <a:off x="4270632" y="4684985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자유형 23">
            <a:extLst>
              <a:ext uri="{FF2B5EF4-FFF2-40B4-BE49-F238E27FC236}">
                <a16:creationId xmlns:a16="http://schemas.microsoft.com/office/drawing/2014/main" id="{236A5E38-E418-BBA1-EA8F-8230A25508A2}"/>
              </a:ext>
            </a:extLst>
          </p:cNvPr>
          <p:cNvSpPr>
            <a:spLocks/>
          </p:cNvSpPr>
          <p:nvPr/>
        </p:nvSpPr>
        <p:spPr bwMode="auto">
          <a:xfrm>
            <a:off x="4391666" y="4830463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5CA306-042B-D645-B448-3B98FC7B6121}"/>
              </a:ext>
            </a:extLst>
          </p:cNvPr>
          <p:cNvSpPr/>
          <p:nvPr/>
        </p:nvSpPr>
        <p:spPr>
          <a:xfrm>
            <a:off x="2512663" y="2698961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25178A66-1196-C660-7000-B057B027634E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30552" y="282858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778B6-C806-84F0-5ED7-3F7D92DB1C2B}"/>
              </a:ext>
            </a:extLst>
          </p:cNvPr>
          <p:cNvCxnSpPr>
            <a:cxnSpLocks/>
            <a:stCxn id="59" idx="4"/>
            <a:endCxn id="28" idx="0"/>
          </p:cNvCxnSpPr>
          <p:nvPr/>
        </p:nvCxnSpPr>
        <p:spPr>
          <a:xfrm>
            <a:off x="2769681" y="3212997"/>
            <a:ext cx="0" cy="63059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B11E6B4-77F9-EA23-C562-24A8D0D92CB1}"/>
              </a:ext>
            </a:extLst>
          </p:cNvPr>
          <p:cNvSpPr/>
          <p:nvPr/>
        </p:nvSpPr>
        <p:spPr>
          <a:xfrm>
            <a:off x="4487544" y="3862736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783D271-D12D-39A7-FBC0-2E88747C6788}"/>
              </a:ext>
            </a:extLst>
          </p:cNvPr>
          <p:cNvCxnSpPr>
            <a:cxnSpLocks/>
            <a:stCxn id="32" idx="2"/>
            <a:endCxn id="61" idx="0"/>
          </p:cNvCxnSpPr>
          <p:nvPr/>
        </p:nvCxnSpPr>
        <p:spPr>
          <a:xfrm>
            <a:off x="4524804" y="4258736"/>
            <a:ext cx="2846" cy="42624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8212456-419A-E35B-AD86-0A8002B21F23}"/>
              </a:ext>
            </a:extLst>
          </p:cNvPr>
          <p:cNvSpPr/>
          <p:nvPr/>
        </p:nvSpPr>
        <p:spPr>
          <a:xfrm>
            <a:off x="59353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E28C59C-A97C-CB17-0960-18EAB2B58475}"/>
              </a:ext>
            </a:extLst>
          </p:cNvPr>
          <p:cNvSpPr/>
          <p:nvPr/>
        </p:nvSpPr>
        <p:spPr>
          <a:xfrm>
            <a:off x="7583158" y="4684985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2DCCAA8-EE84-C7DC-195C-CA1E1B5D95BA}"/>
              </a:ext>
            </a:extLst>
          </p:cNvPr>
          <p:cNvSpPr/>
          <p:nvPr/>
        </p:nvSpPr>
        <p:spPr>
          <a:xfrm>
            <a:off x="5719692" y="2739011"/>
            <a:ext cx="514036" cy="514036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F79B7E4-3372-53C1-1200-4BAE4A6EA017}"/>
              </a:ext>
            </a:extLst>
          </p:cNvPr>
          <p:cNvCxnSpPr>
            <a:cxnSpLocks/>
            <a:stCxn id="36" idx="4"/>
            <a:endCxn id="34" idx="0"/>
          </p:cNvCxnSpPr>
          <p:nvPr/>
        </p:nvCxnSpPr>
        <p:spPr>
          <a:xfrm flipH="1">
            <a:off x="5972612" y="3253047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501456E-D2E8-983B-AB56-1B0B60F52C6E}"/>
              </a:ext>
            </a:extLst>
          </p:cNvPr>
          <p:cNvSpPr/>
          <p:nvPr/>
        </p:nvSpPr>
        <p:spPr>
          <a:xfrm>
            <a:off x="78022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7930D29-4B9B-8765-3D06-BBFF8A31153E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>
            <a:off x="7839512" y="4239587"/>
            <a:ext cx="664" cy="44539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A15B620-73E4-6905-2887-1DB60C6F32B7}"/>
              </a:ext>
            </a:extLst>
          </p:cNvPr>
          <p:cNvSpPr/>
          <p:nvPr/>
        </p:nvSpPr>
        <p:spPr>
          <a:xfrm>
            <a:off x="98475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B4033F1-FC95-0B9D-AB1B-89CD424DB937}"/>
              </a:ext>
            </a:extLst>
          </p:cNvPr>
          <p:cNvSpPr/>
          <p:nvPr/>
        </p:nvSpPr>
        <p:spPr>
          <a:xfrm>
            <a:off x="9631892" y="2739011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5BCC8B3-4FC9-89E3-9E31-A450A771AD8F}"/>
              </a:ext>
            </a:extLst>
          </p:cNvPr>
          <p:cNvCxnSpPr>
            <a:cxnSpLocks/>
            <a:stCxn id="41" idx="4"/>
            <a:endCxn id="40" idx="0"/>
          </p:cNvCxnSpPr>
          <p:nvPr/>
        </p:nvCxnSpPr>
        <p:spPr>
          <a:xfrm flipH="1">
            <a:off x="9884812" y="3253047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36">
            <a:extLst>
              <a:ext uri="{FF2B5EF4-FFF2-40B4-BE49-F238E27FC236}">
                <a16:creationId xmlns:a16="http://schemas.microsoft.com/office/drawing/2014/main" id="{F863C570-3717-4552-C8BC-9DD2A19A8935}"/>
              </a:ext>
            </a:extLst>
          </p:cNvPr>
          <p:cNvSpPr>
            <a:spLocks noEditPoints="1"/>
          </p:cNvSpPr>
          <p:nvPr/>
        </p:nvSpPr>
        <p:spPr bwMode="auto">
          <a:xfrm>
            <a:off x="5899731" y="2878720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4" name="Group 20">
            <a:extLst>
              <a:ext uri="{FF2B5EF4-FFF2-40B4-BE49-F238E27FC236}">
                <a16:creationId xmlns:a16="http://schemas.microsoft.com/office/drawing/2014/main" id="{12FD89A1-52B2-7079-4EE6-EB16F2A95F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63303" y="4817323"/>
            <a:ext cx="163940" cy="223622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DF362943-3C42-88B0-F535-D68E537E3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990659C-FFCD-4E72-7450-382D679E0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D26CA59B-0907-7325-4D44-0282C6F22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EEDBE244-86B9-6041-446E-75C33B943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45" name="Freeform 9">
            <a:extLst>
              <a:ext uri="{FF2B5EF4-FFF2-40B4-BE49-F238E27FC236}">
                <a16:creationId xmlns:a16="http://schemas.microsoft.com/office/drawing/2014/main" id="{5BDC0D21-CAE5-6060-1EBA-D2241864FE0B}"/>
              </a:ext>
            </a:extLst>
          </p:cNvPr>
          <p:cNvSpPr>
            <a:spLocks/>
          </p:cNvSpPr>
          <p:nvPr/>
        </p:nvSpPr>
        <p:spPr bwMode="auto">
          <a:xfrm>
            <a:off x="9804568" y="2892346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12FED2-DFD6-5347-CC4D-73FCB38A00A5}"/>
              </a:ext>
            </a:extLst>
          </p:cNvPr>
          <p:cNvSpPr/>
          <p:nvPr/>
        </p:nvSpPr>
        <p:spPr>
          <a:xfrm>
            <a:off x="1418794" y="1365428"/>
            <a:ext cx="2565082" cy="1349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∙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23.04.29 ~ 23.05.08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립싱크 이미지 데이터 수집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용 개인 목소리 데이터 녹음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80CFCBA-0F67-72E0-52A7-B141D0414B1E}"/>
              </a:ext>
            </a:extLst>
          </p:cNvPr>
          <p:cNvSpPr/>
          <p:nvPr/>
        </p:nvSpPr>
        <p:spPr>
          <a:xfrm>
            <a:off x="4813459" y="1345294"/>
            <a:ext cx="232721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TTS 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23.05.15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fine tuning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 데이터 수집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A954BD-94F4-9EA1-F226-FD70C459ACCD}"/>
              </a:ext>
            </a:extLst>
          </p:cNvPr>
          <p:cNvSpPr/>
          <p:nvPr/>
        </p:nvSpPr>
        <p:spPr>
          <a:xfrm>
            <a:off x="8721200" y="1669519"/>
            <a:ext cx="232721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서비스 구축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23.06.13 ~ 23.06.30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223BEF-C9A9-03FB-0309-30F537821096}"/>
              </a:ext>
            </a:extLst>
          </p:cNvPr>
          <p:cNvSpPr/>
          <p:nvPr/>
        </p:nvSpPr>
        <p:spPr>
          <a:xfrm>
            <a:off x="2820365" y="5113841"/>
            <a:ext cx="3380983" cy="167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generation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23.05.08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MIT, Wav2lip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finetuning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작성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Pipeline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일부 구축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F80C323-2FE9-428B-5B58-BCA3719F7702}"/>
              </a:ext>
            </a:extLst>
          </p:cNvPr>
          <p:cNvSpPr/>
          <p:nvPr/>
        </p:nvSpPr>
        <p:spPr>
          <a:xfrm>
            <a:off x="6677421" y="5325835"/>
            <a:ext cx="2327219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Retrieval system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23.05.26 ~ 23.06.13(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예정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설명선: 굽은 선(테두리 없음) 53">
            <a:extLst>
              <a:ext uri="{FF2B5EF4-FFF2-40B4-BE49-F238E27FC236}">
                <a16:creationId xmlns:a16="http://schemas.microsoft.com/office/drawing/2014/main" id="{8B59C67E-92AA-327E-5D7E-CAC26E8994C3}"/>
              </a:ext>
            </a:extLst>
          </p:cNvPr>
          <p:cNvSpPr/>
          <p:nvPr/>
        </p:nvSpPr>
        <p:spPr>
          <a:xfrm>
            <a:off x="6802196" y="3005842"/>
            <a:ext cx="1839960" cy="556482"/>
          </a:xfrm>
          <a:prstGeom prst="callout2">
            <a:avLst>
              <a:gd name="adj1" fmla="val 47962"/>
              <a:gd name="adj2" fmla="val -1357"/>
              <a:gd name="adj3" fmla="val 48936"/>
              <a:gd name="adj4" fmla="val -18761"/>
              <a:gd name="adj5" fmla="val 151711"/>
              <a:gd name="adj6" fmla="val -3880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kern="0" dirty="0">
                <a:ln w="15875">
                  <a:noFill/>
                </a:ln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중간발표</a:t>
            </a:r>
            <a:endParaRPr lang="en-US" altLang="ko-KR" sz="2000" b="1" kern="0" dirty="0">
              <a:ln w="15875">
                <a:noFill/>
              </a:ln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0375433-3F83-61E9-6656-7E0548D19DE0}"/>
              </a:ext>
            </a:extLst>
          </p:cNvPr>
          <p:cNvSpPr/>
          <p:nvPr/>
        </p:nvSpPr>
        <p:spPr>
          <a:xfrm>
            <a:off x="1470598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18BB9C0-BC43-F304-2C45-A0C7374C9720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1507858" y="4239587"/>
            <a:ext cx="683" cy="77900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D965983-9728-8DD6-3974-18C7DA535E12}"/>
              </a:ext>
            </a:extLst>
          </p:cNvPr>
          <p:cNvSpPr/>
          <p:nvPr/>
        </p:nvSpPr>
        <p:spPr>
          <a:xfrm>
            <a:off x="226000" y="5018589"/>
            <a:ext cx="2565082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사전 기획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23.04.24 ~ 23.04.28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기획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자료 조사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88159113-D429-E4DB-2305-821FFE59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F42F066-D965-0D5E-C9C8-3DFD14416F7A}"/>
              </a:ext>
            </a:extLst>
          </p:cNvPr>
          <p:cNvSpPr/>
          <p:nvPr/>
        </p:nvSpPr>
        <p:spPr>
          <a:xfrm>
            <a:off x="1401754" y="3980167"/>
            <a:ext cx="305126" cy="122841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36615 -0.0004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0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22850" y="1384486"/>
            <a:ext cx="9302079" cy="2942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GENERATOR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095331" y="4255323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대화에서 청각적 요소만큼 중요한 것은 시각적 요소이다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 </a:t>
            </a: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대화의 시각적 요소 중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전달력에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가장 큰 영향을 미치는 것은 입모양이다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05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실행 단추: 돌아가기 1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51EE1F3-22B7-702F-0969-E26C17EA3879}"/>
              </a:ext>
            </a:extLst>
          </p:cNvPr>
          <p:cNvSpPr/>
          <p:nvPr/>
        </p:nvSpPr>
        <p:spPr>
          <a:xfrm>
            <a:off x="0" y="6294118"/>
            <a:ext cx="559836" cy="563882"/>
          </a:xfrm>
          <a:prstGeom prst="actionButtonRetur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04189" y="1796143"/>
            <a:ext cx="9302079" cy="3008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GENERATOR-①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Make It Talk </a:t>
            </a:r>
          </a:p>
        </p:txBody>
      </p:sp>
    </p:spTree>
    <p:extLst>
      <p:ext uri="{BB962C8B-B14F-4D97-AF65-F5344CB8AC3E}">
        <p14:creationId xmlns:p14="http://schemas.microsoft.com/office/powerpoint/2010/main" val="2475239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400271" y="660402"/>
            <a:ext cx="2883079" cy="1475707"/>
            <a:chOff x="177947" y="1170864"/>
            <a:chExt cx="2883079" cy="147570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17794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Image- Generator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Data</a:t>
              </a:r>
            </a:p>
          </p:txBody>
        </p:sp>
      </p:grp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10B0DF4F-E007-8B9C-8A45-A5C4145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E1EBA6-B277-EFB6-6BC9-9771B23B7990}"/>
              </a:ext>
            </a:extLst>
          </p:cNvPr>
          <p:cNvGrpSpPr/>
          <p:nvPr/>
        </p:nvGrpSpPr>
        <p:grpSpPr>
          <a:xfrm>
            <a:off x="2147877" y="1170864"/>
            <a:ext cx="5099234" cy="4544131"/>
            <a:chOff x="3061026" y="1640530"/>
            <a:chExt cx="4876100" cy="3704719"/>
          </a:xfrm>
        </p:grpSpPr>
        <p:pic>
          <p:nvPicPr>
            <p:cNvPr id="40" name="Picture 5">
              <a:extLst>
                <a:ext uri="{FF2B5EF4-FFF2-40B4-BE49-F238E27FC236}">
                  <a16:creationId xmlns:a16="http://schemas.microsoft.com/office/drawing/2014/main" id="{9F9C7B11-D94A-F962-3C1A-45EE7A0FA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1026" y="1640530"/>
              <a:ext cx="4876100" cy="370471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4E151F0-832B-D36D-90FA-0ADF09B1519A}"/>
                </a:ext>
              </a:extLst>
            </p:cNvPr>
            <p:cNvSpPr/>
            <p:nvPr/>
          </p:nvSpPr>
          <p:spPr>
            <a:xfrm>
              <a:off x="3866570" y="2448518"/>
              <a:ext cx="775063" cy="5689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shade val="50000"/>
                  <a:alpha val="93000"/>
                </a:schemeClr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9B4966-39A7-D6B7-8BC0-9998CBB36CEC}"/>
              </a:ext>
            </a:extLst>
          </p:cNvPr>
          <p:cNvSpPr/>
          <p:nvPr/>
        </p:nvSpPr>
        <p:spPr>
          <a:xfrm>
            <a:off x="7390717" y="3500497"/>
            <a:ext cx="817370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AIHUB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한국인 입 모양 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음성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(.wav)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(.mp4),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라벨데이터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시간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인원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 각도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3" name="차트 52">
            <a:extLst>
              <a:ext uri="{FF2B5EF4-FFF2-40B4-BE49-F238E27FC236}">
                <a16:creationId xmlns:a16="http://schemas.microsoft.com/office/drawing/2014/main" id="{EC0C18A2-2649-B87E-0B08-A3B0FF2D7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3867444"/>
              </p:ext>
            </p:extLst>
          </p:nvPr>
        </p:nvGraphicFramePr>
        <p:xfrm>
          <a:off x="7247111" y="722012"/>
          <a:ext cx="2824480" cy="243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D5D404B8-3D50-9C89-8591-9E5C8A573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9756000"/>
              </p:ext>
            </p:extLst>
          </p:nvPr>
        </p:nvGraphicFramePr>
        <p:xfrm>
          <a:off x="8636413" y="940708"/>
          <a:ext cx="4314043" cy="219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실행 단추: 홈으로 이동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8FC702C-A86C-0459-1DB6-15939A4CE6F9}"/>
              </a:ext>
            </a:extLst>
          </p:cNvPr>
          <p:cNvSpPr/>
          <p:nvPr/>
        </p:nvSpPr>
        <p:spPr>
          <a:xfrm>
            <a:off x="237512" y="6029866"/>
            <a:ext cx="642483" cy="587720"/>
          </a:xfrm>
          <a:prstGeom prst="actionButtonHom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74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1233547" y="11441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5FBBCD-8ACF-679F-9507-181607F4EF1C}"/>
              </a:ext>
            </a:extLst>
          </p:cNvPr>
          <p:cNvSpPr/>
          <p:nvPr/>
        </p:nvSpPr>
        <p:spPr>
          <a:xfrm>
            <a:off x="1243090" y="120267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C5E555-912D-056F-91B8-320C397E0C9A}"/>
              </a:ext>
            </a:extLst>
          </p:cNvPr>
          <p:cNvSpPr/>
          <p:nvPr/>
        </p:nvSpPr>
        <p:spPr>
          <a:xfrm>
            <a:off x="1429703" y="2245797"/>
            <a:ext cx="389111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팀 구성 및 역할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A2E48E-E9BA-05CD-8E66-6393D41A58A8}"/>
              </a:ext>
            </a:extLst>
          </p:cNvPr>
          <p:cNvSpPr/>
          <p:nvPr/>
        </p:nvSpPr>
        <p:spPr>
          <a:xfrm>
            <a:off x="1578987" y="3288917"/>
            <a:ext cx="389111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절차 및 방법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DBE999-D961-9077-3B3C-AF59ED77EB8D}"/>
              </a:ext>
            </a:extLst>
          </p:cNvPr>
          <p:cNvSpPr/>
          <p:nvPr/>
        </p:nvSpPr>
        <p:spPr>
          <a:xfrm>
            <a:off x="1560326" y="433203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결과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DE25FB-610E-4243-4221-A4B8AC5E9ED7}"/>
              </a:ext>
            </a:extLst>
          </p:cNvPr>
          <p:cNvSpPr/>
          <p:nvPr/>
        </p:nvSpPr>
        <p:spPr>
          <a:xfrm>
            <a:off x="1299074" y="537515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8DCF59-AEBC-D4F0-998F-A693CF2D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8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411792" y="666361"/>
            <a:ext cx="2883079" cy="1435440"/>
            <a:chOff x="177947" y="1170864"/>
            <a:chExt cx="2883079" cy="143544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177947" y="1949521"/>
              <a:ext cx="2851449" cy="656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학습 데이터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MIT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(Train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/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val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) </a:t>
              </a:r>
            </a:p>
          </p:txBody>
        </p:sp>
      </p:grp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10B0DF4F-E007-8B9C-8A45-A5C4145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7C13F1-FD03-83D4-7436-1F5060172712}"/>
              </a:ext>
            </a:extLst>
          </p:cNvPr>
          <p:cNvSpPr txBox="1"/>
          <p:nvPr/>
        </p:nvSpPr>
        <p:spPr>
          <a:xfrm>
            <a:off x="2597986" y="817649"/>
            <a:ext cx="664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Face Landmark Auto-Labeling</a:t>
            </a:r>
            <a:endParaRPr lang="ko-KR" altLang="en-US" dirty="0"/>
          </a:p>
        </p:txBody>
      </p:sp>
      <p:graphicFrame>
        <p:nvGraphicFramePr>
          <p:cNvPr id="17" name="표 22">
            <a:extLst>
              <a:ext uri="{FF2B5EF4-FFF2-40B4-BE49-F238E27FC236}">
                <a16:creationId xmlns:a16="http://schemas.microsoft.com/office/drawing/2014/main" id="{95CF024C-EA35-F66A-A0F0-383CC7916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35600"/>
              </p:ext>
            </p:extLst>
          </p:nvPr>
        </p:nvGraphicFramePr>
        <p:xfrm>
          <a:off x="2540540" y="4689543"/>
          <a:ext cx="7039741" cy="1558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992">
                  <a:extLst>
                    <a:ext uri="{9D8B030D-6E8A-4147-A177-3AD203B41FA5}">
                      <a16:colId xmlns:a16="http://schemas.microsoft.com/office/drawing/2014/main" val="237911337"/>
                    </a:ext>
                  </a:extLst>
                </a:gridCol>
                <a:gridCol w="1427345">
                  <a:extLst>
                    <a:ext uri="{9D8B030D-6E8A-4147-A177-3AD203B41FA5}">
                      <a16:colId xmlns:a16="http://schemas.microsoft.com/office/drawing/2014/main" val="775088204"/>
                    </a:ext>
                  </a:extLst>
                </a:gridCol>
                <a:gridCol w="2820838">
                  <a:extLst>
                    <a:ext uri="{9D8B030D-6E8A-4147-A177-3AD203B41FA5}">
                      <a16:colId xmlns:a16="http://schemas.microsoft.com/office/drawing/2014/main" val="137281035"/>
                    </a:ext>
                  </a:extLst>
                </a:gridCol>
                <a:gridCol w="2005566">
                  <a:extLst>
                    <a:ext uri="{9D8B030D-6E8A-4147-A177-3AD203B41FA5}">
                      <a16:colId xmlns:a16="http://schemas.microsoft.com/office/drawing/2014/main" val="1178919655"/>
                    </a:ext>
                  </a:extLst>
                </a:gridCol>
              </a:tblGrid>
              <a:tr h="496439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특징점별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Labeling time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035141"/>
                  </a:ext>
                </a:extLst>
              </a:tr>
              <a:tr h="54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(X, Y, 1)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27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X, Y</a:t>
                      </a:r>
                      <a:r>
                        <a:rPr lang="ko-KR" altLang="en-US" sz="1600" dirty="0"/>
                        <a:t>좌표에 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79696"/>
                  </a:ext>
                </a:extLst>
              </a:tr>
              <a:tr h="519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(X, Y, Z)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41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얼굴 움직임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183441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7D1A692-54E8-EA8E-8CFA-DA5508425981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5402897" y="2110906"/>
            <a:ext cx="267213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 descr="스크린샷, 도표, 텍스트이(가) 표시된 사진&#10;&#10;자동 생성된 설명">
            <a:extLst>
              <a:ext uri="{FF2B5EF4-FFF2-40B4-BE49-F238E27FC236}">
                <a16:creationId xmlns:a16="http://schemas.microsoft.com/office/drawing/2014/main" id="{822D374E-D080-7CA4-3D9F-CB035EE79A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6" t="4100" r="2940" b="7218"/>
          <a:stretch/>
        </p:blipFill>
        <p:spPr>
          <a:xfrm>
            <a:off x="5670110" y="1179324"/>
            <a:ext cx="2842235" cy="18631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 descr="사람, 인간의 얼굴, 벽, 목이(가) 표시된 사진&#10;&#10;자동 생성된 설명">
            <a:extLst>
              <a:ext uri="{FF2B5EF4-FFF2-40B4-BE49-F238E27FC236}">
                <a16:creationId xmlns:a16="http://schemas.microsoft.com/office/drawing/2014/main" id="{437C3DF6-12F3-1F2B-3A8F-B350DCDF3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95" y="1195706"/>
            <a:ext cx="2745602" cy="18304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3E9ECF2-68CF-55E9-E19C-2CFCF2FEB119}"/>
              </a:ext>
            </a:extLst>
          </p:cNvPr>
          <p:cNvSpPr txBox="1"/>
          <p:nvPr/>
        </p:nvSpPr>
        <p:spPr>
          <a:xfrm>
            <a:off x="2573720" y="3416552"/>
            <a:ext cx="6014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Face Alignment ( </a:t>
            </a:r>
            <a:r>
              <a:rPr lang="ko-KR" altLang="en-US" sz="1600" dirty="0"/>
              <a:t>얼굴의 특징점들을 검출해주는 모델 </a:t>
            </a:r>
            <a:r>
              <a:rPr lang="en-US" altLang="ko-KR" sz="1600" dirty="0"/>
              <a:t>) </a:t>
            </a:r>
            <a:r>
              <a:rPr lang="ko-KR" altLang="en-US" sz="1600" dirty="0"/>
              <a:t>사용 </a:t>
            </a:r>
            <a:endParaRPr lang="en-US" altLang="ko-KR" sz="16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634872-A0C1-0942-6007-38FC6064D751}"/>
              </a:ext>
            </a:extLst>
          </p:cNvPr>
          <p:cNvGrpSpPr/>
          <p:nvPr/>
        </p:nvGrpSpPr>
        <p:grpSpPr>
          <a:xfrm>
            <a:off x="2327228" y="5243767"/>
            <a:ext cx="492984" cy="338430"/>
            <a:chOff x="272023" y="1632975"/>
            <a:chExt cx="806673" cy="573378"/>
          </a:xfrm>
        </p:grpSpPr>
        <p:sp>
          <p:nvSpPr>
            <p:cNvPr id="42" name="대각선 줄무늬 41">
              <a:extLst>
                <a:ext uri="{FF2B5EF4-FFF2-40B4-BE49-F238E27FC236}">
                  <a16:creationId xmlns:a16="http://schemas.microsoft.com/office/drawing/2014/main" id="{42BF7D15-F263-726B-0BD6-FB7350B1E85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D70EF1DA-2C73-7076-1546-AE63BAAFAD44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9858ECB-ACDE-BED6-712A-60E6F5B64E55}"/>
              </a:ext>
            </a:extLst>
          </p:cNvPr>
          <p:cNvSpPr txBox="1"/>
          <p:nvPr/>
        </p:nvSpPr>
        <p:spPr>
          <a:xfrm>
            <a:off x="2573720" y="3836238"/>
            <a:ext cx="6421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정면</a:t>
            </a:r>
            <a:r>
              <a:rPr lang="en-US" altLang="ko-KR" sz="1600" dirty="0"/>
              <a:t>, </a:t>
            </a:r>
            <a:r>
              <a:rPr lang="ko-KR" altLang="en-US" sz="1600" dirty="0"/>
              <a:t>좌측</a:t>
            </a:r>
            <a:r>
              <a:rPr lang="en-US" altLang="ko-KR" sz="1600" dirty="0"/>
              <a:t>, </a:t>
            </a:r>
            <a:r>
              <a:rPr lang="ko-KR" altLang="en-US" sz="1600" dirty="0"/>
              <a:t>우측 </a:t>
            </a:r>
            <a:r>
              <a:rPr lang="en-US" altLang="ko-KR" sz="1600" dirty="0"/>
              <a:t>3</a:t>
            </a:r>
            <a:r>
              <a:rPr lang="ko-KR" altLang="en-US" sz="1600" dirty="0"/>
              <a:t>방향의 영상데이터 사용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47410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411792" y="666361"/>
            <a:ext cx="2883079" cy="1435440"/>
            <a:chOff x="177947" y="1170864"/>
            <a:chExt cx="2883079" cy="143544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177947" y="1949521"/>
              <a:ext cx="2851449" cy="656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학습 데이터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MIT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(Train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/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val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) </a:t>
              </a:r>
            </a:p>
          </p:txBody>
        </p:sp>
      </p:grp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10B0DF4F-E007-8B9C-8A45-A5C4145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49A22E2-AB92-A702-B524-6E7CDDC6ACAB}"/>
              </a:ext>
            </a:extLst>
          </p:cNvPr>
          <p:cNvSpPr txBox="1"/>
          <p:nvPr/>
        </p:nvSpPr>
        <p:spPr>
          <a:xfrm>
            <a:off x="2426862" y="3233219"/>
            <a:ext cx="260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a typeface="Tmon몬소리 Black" panose="02000A03000000000000"/>
              </a:rPr>
              <a:t>사람</a:t>
            </a:r>
            <a:r>
              <a:rPr lang="en-US" altLang="ko-KR" sz="2000" dirty="0">
                <a:ea typeface="Tmon몬소리 Black" panose="02000A03000000000000"/>
              </a:rPr>
              <a:t>1.mp4</a:t>
            </a:r>
            <a:endParaRPr lang="ko-KR" altLang="en-US" sz="2000" dirty="0">
              <a:ea typeface="Tmon몬소리 Black" panose="02000A0300000000000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6DF73B4-B635-14A9-AF4D-AC8A92FBC0FE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 flipV="1">
            <a:off x="1361738" y="5069896"/>
            <a:ext cx="75252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A7EB5CC-8E2F-60F1-DE25-643052534144}"/>
              </a:ext>
            </a:extLst>
          </p:cNvPr>
          <p:cNvCxnSpPr>
            <a:cxnSpLocks/>
            <a:stCxn id="47" idx="3"/>
            <a:endCxn id="54" idx="1"/>
          </p:cNvCxnSpPr>
          <p:nvPr/>
        </p:nvCxnSpPr>
        <p:spPr>
          <a:xfrm>
            <a:off x="4378849" y="2413492"/>
            <a:ext cx="1629863" cy="120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FC0A181-8222-5342-6B80-6BC95429F676}"/>
              </a:ext>
            </a:extLst>
          </p:cNvPr>
          <p:cNvSpPr txBox="1"/>
          <p:nvPr/>
        </p:nvSpPr>
        <p:spPr>
          <a:xfrm>
            <a:off x="4553343" y="2088179"/>
            <a:ext cx="14491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ea typeface="Tmon몬소리 Black" panose="02000A03000000000000"/>
              </a:rPr>
              <a:t>Normalization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C33C3A-9859-E3E5-F51F-94DD34D546BA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4431174" y="5069896"/>
            <a:ext cx="717886" cy="73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래픽 24" descr="무선 마이크 단색으로 채워진">
            <a:extLst>
              <a:ext uri="{FF2B5EF4-FFF2-40B4-BE49-F238E27FC236}">
                <a16:creationId xmlns:a16="http://schemas.microsoft.com/office/drawing/2014/main" id="{FB28DFF1-400C-212E-0D35-7B4705C82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" y="4704050"/>
            <a:ext cx="731693" cy="7316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313C012-1916-C050-B2D7-69B7AECB0D73}"/>
              </a:ext>
            </a:extLst>
          </p:cNvPr>
          <p:cNvSpPr txBox="1"/>
          <p:nvPr/>
        </p:nvSpPr>
        <p:spPr>
          <a:xfrm>
            <a:off x="385804" y="5397369"/>
            <a:ext cx="131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음성</a:t>
            </a:r>
            <a:r>
              <a:rPr lang="en-US" altLang="ko-KR" dirty="0">
                <a:ea typeface="Tmon몬소리 Black" panose="02000A03000000000000"/>
              </a:rPr>
              <a:t>1.wav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3AEB2F4-E987-C2BB-D030-1B97CBA6B72D}"/>
              </a:ext>
            </a:extLst>
          </p:cNvPr>
          <p:cNvGrpSpPr/>
          <p:nvPr/>
        </p:nvGrpSpPr>
        <p:grpSpPr>
          <a:xfrm>
            <a:off x="8679776" y="1988853"/>
            <a:ext cx="2242828" cy="1605100"/>
            <a:chOff x="8937281" y="2463564"/>
            <a:chExt cx="2242828" cy="1605100"/>
          </a:xfrm>
        </p:grpSpPr>
        <p:pic>
          <p:nvPicPr>
            <p:cNvPr id="29" name="그래픽 28" descr="문서 단색으로 채워진">
              <a:extLst>
                <a:ext uri="{FF2B5EF4-FFF2-40B4-BE49-F238E27FC236}">
                  <a16:creationId xmlns:a16="http://schemas.microsoft.com/office/drawing/2014/main" id="{7DE673EC-FEE0-B3B3-4A5E-AFFC66F20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7353" y="2463564"/>
              <a:ext cx="863470" cy="8634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5AA584-19A9-B4D0-D981-3302518385CA}"/>
                </a:ext>
              </a:extLst>
            </p:cNvPr>
            <p:cNvSpPr txBox="1"/>
            <p:nvPr/>
          </p:nvSpPr>
          <p:spPr>
            <a:xfrm>
              <a:off x="8937281" y="3422333"/>
              <a:ext cx="2242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ea typeface="Tmon몬소리 Black" panose="02000A03000000000000"/>
                </a:rPr>
                <a:t>랜드마크</a:t>
              </a:r>
              <a:r>
                <a:rPr lang="en-US" altLang="ko-KR" dirty="0">
                  <a:ea typeface="Tmon몬소리 Black" panose="02000A03000000000000"/>
                </a:rPr>
                <a:t>_</a:t>
              </a:r>
              <a:r>
                <a:rPr lang="ko-KR" altLang="en-US" dirty="0">
                  <a:ea typeface="Tmon몬소리 Black" panose="02000A03000000000000"/>
                </a:rPr>
                <a:t>정규화</a:t>
              </a:r>
              <a:r>
                <a:rPr lang="en-US" altLang="ko-KR" dirty="0">
                  <a:ea typeface="Tmon몬소리 Black" panose="02000A03000000000000"/>
                </a:rPr>
                <a:t>.txt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ea typeface="Tmon몬소리 Black" panose="02000A03000000000000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7584E8D-0AE8-C683-6C1D-68B9C9960CED}"/>
              </a:ext>
            </a:extLst>
          </p:cNvPr>
          <p:cNvCxnSpPr>
            <a:cxnSpLocks/>
            <a:stCxn id="54" idx="3"/>
            <a:endCxn id="29" idx="1"/>
          </p:cNvCxnSpPr>
          <p:nvPr/>
        </p:nvCxnSpPr>
        <p:spPr>
          <a:xfrm flipV="1">
            <a:off x="8050913" y="2420588"/>
            <a:ext cx="1198935" cy="4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F9E29F-9CFA-D24E-CE3A-B5C9CD9A8888}"/>
              </a:ext>
            </a:extLst>
          </p:cNvPr>
          <p:cNvSpPr txBox="1"/>
          <p:nvPr/>
        </p:nvSpPr>
        <p:spPr>
          <a:xfrm>
            <a:off x="8817674" y="1238825"/>
            <a:ext cx="2242828" cy="34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Label Data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F248F4E-5E6F-291F-22A8-D11FDD8AC030}"/>
              </a:ext>
            </a:extLst>
          </p:cNvPr>
          <p:cNvGrpSpPr/>
          <p:nvPr/>
        </p:nvGrpSpPr>
        <p:grpSpPr>
          <a:xfrm>
            <a:off x="8509096" y="4563532"/>
            <a:ext cx="2512083" cy="1046118"/>
            <a:chOff x="7310076" y="4560112"/>
            <a:chExt cx="2512083" cy="1046118"/>
          </a:xfrm>
          <a:solidFill>
            <a:srgbClr val="FCD605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2206679-5D92-379A-C1F7-1E43F5CEF6BF}"/>
                </a:ext>
              </a:extLst>
            </p:cNvPr>
            <p:cNvSpPr/>
            <p:nvPr/>
          </p:nvSpPr>
          <p:spPr>
            <a:xfrm>
              <a:off x="7310076" y="4560112"/>
              <a:ext cx="2512083" cy="104611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ea typeface="Tmon몬소리 Black" panose="02000A0300000000000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F56C32-7122-5DAA-806F-5DEEF6C8195F}"/>
                </a:ext>
              </a:extLst>
            </p:cNvPr>
            <p:cNvSpPr txBox="1"/>
            <p:nvPr/>
          </p:nvSpPr>
          <p:spPr>
            <a:xfrm>
              <a:off x="7800103" y="4899580"/>
              <a:ext cx="151106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ea typeface="Tmon몬소리 Black" panose="02000A03000000000000"/>
                </a:rPr>
                <a:t>Training </a:t>
              </a:r>
              <a:r>
                <a:rPr lang="ko-KR" altLang="en-US" sz="1600" dirty="0">
                  <a:ea typeface="Tmon몬소리 Black" panose="02000A03000000000000"/>
                </a:rPr>
                <a:t>모델</a:t>
              </a:r>
              <a:endParaRPr lang="en-US" altLang="ko-KR" sz="1600" dirty="0">
                <a:ea typeface="Tmon몬소리 Black" panose="02000A0300000000000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F90CA5-0252-9D9A-9242-A39458E671EA}"/>
              </a:ext>
            </a:extLst>
          </p:cNvPr>
          <p:cNvGrpSpPr/>
          <p:nvPr/>
        </p:nvGrpSpPr>
        <p:grpSpPr>
          <a:xfrm>
            <a:off x="2039778" y="1492216"/>
            <a:ext cx="2488036" cy="1687939"/>
            <a:chOff x="1779665" y="2042196"/>
            <a:chExt cx="2768561" cy="1878253"/>
          </a:xfrm>
        </p:grpSpPr>
        <p:pic>
          <p:nvPicPr>
            <p:cNvPr id="16" name="그림 15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0F588DA7-0751-4C9F-C0C0-53597C41F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945426" y="2042196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6" name="그림 45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A549A454-B3C5-F15A-0921-AADC16204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862545" y="212580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7" name="그림 46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BFD201ED-DFEB-8E1B-4FA3-71C05D1036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779665" y="221424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033E330-82F7-5B8E-E8AF-C4B1BD4D431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490347" y="5077260"/>
            <a:ext cx="2018749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99168C-16BD-1D0C-5F90-71DA1DBAD355}"/>
              </a:ext>
            </a:extLst>
          </p:cNvPr>
          <p:cNvSpPr txBox="1"/>
          <p:nvPr/>
        </p:nvSpPr>
        <p:spPr>
          <a:xfrm>
            <a:off x="5193780" y="3954833"/>
            <a:ext cx="224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Input Data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57D25EE-4847-1494-17CE-B7DBFEB73ED1}"/>
              </a:ext>
            </a:extLst>
          </p:cNvPr>
          <p:cNvGrpSpPr/>
          <p:nvPr/>
        </p:nvGrpSpPr>
        <p:grpSpPr>
          <a:xfrm>
            <a:off x="6008712" y="1399314"/>
            <a:ext cx="2242828" cy="1845545"/>
            <a:chOff x="6015551" y="2241624"/>
            <a:chExt cx="1991534" cy="1584695"/>
          </a:xfrm>
        </p:grpSpPr>
        <p:pic>
          <p:nvPicPr>
            <p:cNvPr id="52" name="그림 51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6C539E5A-8685-AF31-C805-CEEFE1C65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93699" y="2241624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3" name="그림 52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383DCC0F-4C43-E4D2-DF75-3528AD525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04893" y="2327142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그림 53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0B91E91-3D58-B2BA-5AA0-4EA182A23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015551" y="2419263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41BBDDA-7426-F132-5119-5BD71273CF9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754653" y="3320801"/>
            <a:ext cx="10485" cy="12427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4C1BE3-AD3A-D693-343A-4A99C9EF09AE}"/>
              </a:ext>
            </a:extLst>
          </p:cNvPr>
          <p:cNvSpPr/>
          <p:nvPr/>
        </p:nvSpPr>
        <p:spPr>
          <a:xfrm>
            <a:off x="8561132" y="1898492"/>
            <a:ext cx="2499370" cy="155389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9DF0533-E706-08A7-BDF0-EC1251C36885}"/>
              </a:ext>
            </a:extLst>
          </p:cNvPr>
          <p:cNvSpPr/>
          <p:nvPr/>
        </p:nvSpPr>
        <p:spPr>
          <a:xfrm>
            <a:off x="4591496" y="3777511"/>
            <a:ext cx="2499370" cy="257883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0BE6A0FE-2A40-797F-0121-92779B389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2114260" y="4738938"/>
            <a:ext cx="2316914" cy="66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37054C0-C48B-9D84-E360-12F0D1D15638}"/>
              </a:ext>
            </a:extLst>
          </p:cNvPr>
          <p:cNvSpPr/>
          <p:nvPr/>
        </p:nvSpPr>
        <p:spPr>
          <a:xfrm>
            <a:off x="5510936" y="4254987"/>
            <a:ext cx="491585" cy="215722"/>
          </a:xfrm>
          <a:prstGeom prst="rect">
            <a:avLst/>
          </a:prstGeom>
          <a:solidFill>
            <a:srgbClr val="FCD6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979A711-77F0-FD2E-DF88-13E67728A9BC}"/>
              </a:ext>
            </a:extLst>
          </p:cNvPr>
          <p:cNvSpPr/>
          <p:nvPr/>
        </p:nvSpPr>
        <p:spPr>
          <a:xfrm>
            <a:off x="5510936" y="4468535"/>
            <a:ext cx="491585" cy="215722"/>
          </a:xfrm>
          <a:prstGeom prst="rect">
            <a:avLst/>
          </a:prstGeom>
          <a:solidFill>
            <a:srgbClr val="FCD6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F25DE7C-F099-11AD-D629-4767FBC4C6C2}"/>
              </a:ext>
            </a:extLst>
          </p:cNvPr>
          <p:cNvSpPr/>
          <p:nvPr/>
        </p:nvSpPr>
        <p:spPr>
          <a:xfrm>
            <a:off x="5511690" y="4680976"/>
            <a:ext cx="491585" cy="215722"/>
          </a:xfrm>
          <a:prstGeom prst="rect">
            <a:avLst/>
          </a:prstGeom>
          <a:solidFill>
            <a:srgbClr val="FCD6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4E3EFD1-7A61-242A-00D0-D26FFEA54E68}"/>
              </a:ext>
            </a:extLst>
          </p:cNvPr>
          <p:cNvSpPr/>
          <p:nvPr/>
        </p:nvSpPr>
        <p:spPr>
          <a:xfrm>
            <a:off x="5511690" y="4896241"/>
            <a:ext cx="491585" cy="215722"/>
          </a:xfrm>
          <a:prstGeom prst="rect">
            <a:avLst/>
          </a:prstGeom>
          <a:solidFill>
            <a:srgbClr val="FCD6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DE36CB-9C1A-2262-4603-5D962DD7DCC0}"/>
              </a:ext>
            </a:extLst>
          </p:cNvPr>
          <p:cNvSpPr/>
          <p:nvPr/>
        </p:nvSpPr>
        <p:spPr>
          <a:xfrm>
            <a:off x="5511690" y="5111506"/>
            <a:ext cx="491585" cy="215722"/>
          </a:xfrm>
          <a:prstGeom prst="rect">
            <a:avLst/>
          </a:prstGeom>
          <a:solidFill>
            <a:srgbClr val="FCD6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8289D7D-E8FD-4073-95EF-8D6CE758C45B}"/>
              </a:ext>
            </a:extLst>
          </p:cNvPr>
          <p:cNvSpPr/>
          <p:nvPr/>
        </p:nvSpPr>
        <p:spPr>
          <a:xfrm>
            <a:off x="5510936" y="5797306"/>
            <a:ext cx="491585" cy="215722"/>
          </a:xfrm>
          <a:prstGeom prst="rect">
            <a:avLst/>
          </a:prstGeom>
          <a:solidFill>
            <a:srgbClr val="FCD6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AB054945-4268-54DE-1440-865D4EA32D49}"/>
              </a:ext>
            </a:extLst>
          </p:cNvPr>
          <p:cNvSpPr/>
          <p:nvPr/>
        </p:nvSpPr>
        <p:spPr>
          <a:xfrm>
            <a:off x="5726248" y="5418879"/>
            <a:ext cx="60960" cy="6096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F70DDAC3-0BE1-DEC8-D1E7-E8E885B99EE8}"/>
              </a:ext>
            </a:extLst>
          </p:cNvPr>
          <p:cNvSpPr/>
          <p:nvPr/>
        </p:nvSpPr>
        <p:spPr>
          <a:xfrm>
            <a:off x="5726248" y="5540799"/>
            <a:ext cx="60960" cy="6096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0D926AC1-DEEC-DA50-BF0E-E75F6AEC034A}"/>
              </a:ext>
            </a:extLst>
          </p:cNvPr>
          <p:cNvSpPr/>
          <p:nvPr/>
        </p:nvSpPr>
        <p:spPr>
          <a:xfrm>
            <a:off x="5726248" y="5662719"/>
            <a:ext cx="60960" cy="6096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원호 65">
            <a:extLst>
              <a:ext uri="{FF2B5EF4-FFF2-40B4-BE49-F238E27FC236}">
                <a16:creationId xmlns:a16="http://schemas.microsoft.com/office/drawing/2014/main" id="{58FBC379-D83E-1612-BD42-FB4174D25A69}"/>
              </a:ext>
            </a:extLst>
          </p:cNvPr>
          <p:cNvSpPr/>
          <p:nvPr/>
        </p:nvSpPr>
        <p:spPr>
          <a:xfrm>
            <a:off x="5962287" y="4332328"/>
            <a:ext cx="235580" cy="1647448"/>
          </a:xfrm>
          <a:prstGeom prst="arc">
            <a:avLst>
              <a:gd name="adj1" fmla="val 16200000"/>
              <a:gd name="adj2" fmla="val 52320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D9D3E0-55D9-902D-EF00-98574D55A4D4}"/>
              </a:ext>
            </a:extLst>
          </p:cNvPr>
          <p:cNvSpPr txBox="1"/>
          <p:nvPr/>
        </p:nvSpPr>
        <p:spPr>
          <a:xfrm>
            <a:off x="6130507" y="4635837"/>
            <a:ext cx="103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384 x 2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8A1C0CF-3016-61DE-BB34-92A593FDA3FD}"/>
              </a:ext>
            </a:extLst>
          </p:cNvPr>
          <p:cNvSpPr txBox="1"/>
          <p:nvPr/>
        </p:nvSpPr>
        <p:spPr>
          <a:xfrm>
            <a:off x="7251188" y="5744989"/>
            <a:ext cx="325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총 소요 시간 </a:t>
            </a:r>
            <a:r>
              <a:rPr lang="en-US" altLang="ko-KR" sz="2000" dirty="0"/>
              <a:t>: 57 hour</a:t>
            </a:r>
            <a:r>
              <a:rPr lang="ko-KR" altLang="en-US" sz="2000" dirty="0"/>
              <a:t> </a:t>
            </a:r>
            <a:r>
              <a:rPr lang="en-US" altLang="ko-KR" sz="2000" dirty="0"/>
              <a:t>* 3</a:t>
            </a:r>
          </a:p>
        </p:txBody>
      </p:sp>
    </p:spTree>
    <p:extLst>
      <p:ext uri="{BB962C8B-B14F-4D97-AF65-F5344CB8AC3E}">
        <p14:creationId xmlns:p14="http://schemas.microsoft.com/office/powerpoint/2010/main" val="1267096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9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소개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AC4E364-77E4-ACB7-4315-6B76952B3C26}"/>
              </a:ext>
            </a:extLst>
          </p:cNvPr>
          <p:cNvGrpSpPr/>
          <p:nvPr/>
        </p:nvGrpSpPr>
        <p:grpSpPr>
          <a:xfrm>
            <a:off x="8478030" y="48295"/>
            <a:ext cx="476130" cy="338430"/>
            <a:chOff x="272023" y="1632975"/>
            <a:chExt cx="806673" cy="573378"/>
          </a:xfrm>
        </p:grpSpPr>
        <p:sp>
          <p:nvSpPr>
            <p:cNvPr id="131" name="대각선 줄무늬 130">
              <a:extLst>
                <a:ext uri="{FF2B5EF4-FFF2-40B4-BE49-F238E27FC236}">
                  <a16:creationId xmlns:a16="http://schemas.microsoft.com/office/drawing/2014/main" id="{F97B76FF-CC22-5D8A-602D-22847E34817F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2" name="대각선 줄무늬 131">
              <a:extLst>
                <a:ext uri="{FF2B5EF4-FFF2-40B4-BE49-F238E27FC236}">
                  <a16:creationId xmlns:a16="http://schemas.microsoft.com/office/drawing/2014/main" id="{68E03B61-AF11-5100-BCDB-163C5284724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5A594C9D-8E3A-A2F7-A24A-373A0145942A}"/>
              </a:ext>
            </a:extLst>
          </p:cNvPr>
          <p:cNvSpPr/>
          <p:nvPr/>
        </p:nvSpPr>
        <p:spPr>
          <a:xfrm>
            <a:off x="3730727" y="3196991"/>
            <a:ext cx="3731920" cy="2125922"/>
          </a:xfrm>
          <a:prstGeom prst="roundRect">
            <a:avLst/>
          </a:prstGeom>
          <a:solidFill>
            <a:srgbClr val="D8D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4452C6A6-D8C7-5960-750C-40CAE1BA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29" y="4098671"/>
            <a:ext cx="808067" cy="850332"/>
          </a:xfrm>
          <a:prstGeom prst="rect">
            <a:avLst/>
          </a:prstGeom>
        </p:spPr>
      </p:pic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A2924712-6C73-4B1E-8896-37C9FF2A6DA1}"/>
              </a:ext>
            </a:extLst>
          </p:cNvPr>
          <p:cNvSpPr/>
          <p:nvPr/>
        </p:nvSpPr>
        <p:spPr>
          <a:xfrm>
            <a:off x="2048602" y="4107951"/>
            <a:ext cx="1412951" cy="7955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Voice Conversion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(Embedding)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6506C08A-8B91-9B43-529F-F9779B0ECAEA}"/>
              </a:ext>
            </a:extLst>
          </p:cNvPr>
          <p:cNvSpPr/>
          <p:nvPr/>
        </p:nvSpPr>
        <p:spPr>
          <a:xfrm>
            <a:off x="4038718" y="3538783"/>
            <a:ext cx="1699121" cy="5691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 Content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638DFB5-9424-5293-32CE-16FD075A66C4}"/>
              </a:ext>
            </a:extLst>
          </p:cNvPr>
          <p:cNvSpPr/>
          <p:nvPr/>
        </p:nvSpPr>
        <p:spPr>
          <a:xfrm>
            <a:off x="4015774" y="4370610"/>
            <a:ext cx="1699121" cy="6015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Speech-Aware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139E31F0-9149-D0A6-2AA4-E0B4BF5EF169}"/>
              </a:ext>
            </a:extLst>
          </p:cNvPr>
          <p:cNvCxnSpPr>
            <a:cxnSpLocks/>
          </p:cNvCxnSpPr>
          <p:nvPr/>
        </p:nvCxnSpPr>
        <p:spPr>
          <a:xfrm flipV="1">
            <a:off x="3536674" y="3996386"/>
            <a:ext cx="404928" cy="2635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166AC1E-60B5-12F0-25B3-83ADBA623D6A}"/>
              </a:ext>
            </a:extLst>
          </p:cNvPr>
          <p:cNvCxnSpPr>
            <a:cxnSpLocks/>
            <a:stCxn id="143" idx="3"/>
            <a:endCxn id="144" idx="1"/>
          </p:cNvCxnSpPr>
          <p:nvPr/>
        </p:nvCxnSpPr>
        <p:spPr>
          <a:xfrm flipV="1">
            <a:off x="1302796" y="4505726"/>
            <a:ext cx="745806" cy="18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4F7D8FA-41DF-B553-2A5F-E6D718B75686}"/>
              </a:ext>
            </a:extLst>
          </p:cNvPr>
          <p:cNvCxnSpPr>
            <a:cxnSpLocks/>
          </p:cNvCxnSpPr>
          <p:nvPr/>
        </p:nvCxnSpPr>
        <p:spPr>
          <a:xfrm>
            <a:off x="3569289" y="4523837"/>
            <a:ext cx="390202" cy="1856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0" name="그림 149" descr="인간의 얼굴, 사람, 눈썹, 미소이(가) 표시된 사진&#10;&#10;자동 생성된 설명">
            <a:extLst>
              <a:ext uri="{FF2B5EF4-FFF2-40B4-BE49-F238E27FC236}">
                <a16:creationId xmlns:a16="http://schemas.microsoft.com/office/drawing/2014/main" id="{5636F3E7-D293-0240-DD1E-E7D5099D56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44" y="1704341"/>
            <a:ext cx="1085741" cy="103324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FB7129D-EFD9-FC72-F6B7-01F39D5ED6EA}"/>
              </a:ext>
            </a:extLst>
          </p:cNvPr>
          <p:cNvGrpSpPr/>
          <p:nvPr/>
        </p:nvGrpSpPr>
        <p:grpSpPr>
          <a:xfrm rot="16200000">
            <a:off x="8741978" y="2847877"/>
            <a:ext cx="1392151" cy="1923547"/>
            <a:chOff x="5943600" y="2289806"/>
            <a:chExt cx="2038350" cy="1291594"/>
          </a:xfrm>
        </p:grpSpPr>
        <p:sp>
          <p:nvSpPr>
            <p:cNvPr id="175" name="AutoShape 2" descr="Untitled">
              <a:extLst>
                <a:ext uri="{FF2B5EF4-FFF2-40B4-BE49-F238E27FC236}">
                  <a16:creationId xmlns:a16="http://schemas.microsoft.com/office/drawing/2014/main" id="{F7E606ED-6A53-D16B-2D04-08A04A8925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D88FC33-41A2-7C15-8E96-B4A63B5FAAA3}"/>
                </a:ext>
              </a:extLst>
            </p:cNvPr>
            <p:cNvGrpSpPr/>
            <p:nvPr/>
          </p:nvGrpSpPr>
          <p:grpSpPr>
            <a:xfrm>
              <a:off x="6016316" y="2289806"/>
              <a:ext cx="1965634" cy="1095379"/>
              <a:chOff x="6469709" y="2901314"/>
              <a:chExt cx="1188722" cy="920118"/>
            </a:xfrm>
          </p:grpSpPr>
          <p:sp>
            <p:nvSpPr>
              <p:cNvPr id="178" name="사다리꼴 177">
                <a:extLst>
                  <a:ext uri="{FF2B5EF4-FFF2-40B4-BE49-F238E27FC236}">
                    <a16:creationId xmlns:a16="http://schemas.microsoft.com/office/drawing/2014/main" id="{DE0922F1-A372-E8C5-D05D-7CF96C2B2251}"/>
                  </a:ext>
                </a:extLst>
              </p:cNvPr>
              <p:cNvSpPr/>
              <p:nvPr/>
            </p:nvSpPr>
            <p:spPr>
              <a:xfrm>
                <a:off x="6469711" y="3360415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사다리꼴 178">
                <a:extLst>
                  <a:ext uri="{FF2B5EF4-FFF2-40B4-BE49-F238E27FC236}">
                    <a16:creationId xmlns:a16="http://schemas.microsoft.com/office/drawing/2014/main" id="{A9BE5954-6C42-BF1E-BAA8-0B8C6A25E857}"/>
                  </a:ext>
                </a:extLst>
              </p:cNvPr>
              <p:cNvSpPr/>
              <p:nvPr/>
            </p:nvSpPr>
            <p:spPr>
              <a:xfrm rot="10800000">
                <a:off x="6469709" y="2901314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17E4FB4-1226-912D-2DE6-BEC663533581}"/>
                </a:ext>
              </a:extLst>
            </p:cNvPr>
            <p:cNvSpPr/>
            <p:nvPr/>
          </p:nvSpPr>
          <p:spPr>
            <a:xfrm rot="5400000">
              <a:off x="6528111" y="2410112"/>
              <a:ext cx="942124" cy="8580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Image2Image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Generation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2" name="그림 151" descr="그림, 아동 미술, 스케치, 클립아트이(가) 표시된 사진&#10;&#10;자동 생성된 설명">
            <a:extLst>
              <a:ext uri="{FF2B5EF4-FFF2-40B4-BE49-F238E27FC236}">
                <a16:creationId xmlns:a16="http://schemas.microsoft.com/office/drawing/2014/main" id="{5582D416-C338-5F04-21B3-85FEE741BB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82" y="1655610"/>
            <a:ext cx="1085741" cy="10332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3" name="그림 152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FEAD7383-BAB5-A2C0-6CA7-20041FAC2E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22" y="3440098"/>
            <a:ext cx="746119" cy="711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4" name="그림 153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7D4C5E2-60AB-B357-79FC-CA986EC706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22" y="4301333"/>
            <a:ext cx="746119" cy="716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869E339-CE24-146E-20C0-FF959C3E7DC5}"/>
              </a:ext>
            </a:extLst>
          </p:cNvPr>
          <p:cNvCxnSpPr>
            <a:cxnSpLocks/>
          </p:cNvCxnSpPr>
          <p:nvPr/>
        </p:nvCxnSpPr>
        <p:spPr>
          <a:xfrm>
            <a:off x="5820362" y="3879019"/>
            <a:ext cx="21265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1EFEDB5-B001-D497-84AE-037BF0F5C688}"/>
              </a:ext>
            </a:extLst>
          </p:cNvPr>
          <p:cNvCxnSpPr>
            <a:cxnSpLocks/>
          </p:cNvCxnSpPr>
          <p:nvPr/>
        </p:nvCxnSpPr>
        <p:spPr>
          <a:xfrm>
            <a:off x="5831388" y="4686990"/>
            <a:ext cx="21265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491879F3-1098-88AB-8312-AE2D435A225D}"/>
              </a:ext>
            </a:extLst>
          </p:cNvPr>
          <p:cNvCxnSpPr>
            <a:cxnSpLocks/>
          </p:cNvCxnSpPr>
          <p:nvPr/>
        </p:nvCxnSpPr>
        <p:spPr>
          <a:xfrm flipV="1">
            <a:off x="3245853" y="2140721"/>
            <a:ext cx="212411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화살표: 굽음 157">
            <a:extLst>
              <a:ext uri="{FF2B5EF4-FFF2-40B4-BE49-F238E27FC236}">
                <a16:creationId xmlns:a16="http://schemas.microsoft.com/office/drawing/2014/main" id="{36E0A425-6913-929B-C89E-C618CCDE7E2C}"/>
              </a:ext>
            </a:extLst>
          </p:cNvPr>
          <p:cNvSpPr/>
          <p:nvPr/>
        </p:nvSpPr>
        <p:spPr>
          <a:xfrm rot="5400000" flipH="1">
            <a:off x="6248333" y="2966744"/>
            <a:ext cx="1603219" cy="206259"/>
          </a:xfrm>
          <a:prstGeom prst="bentArrow">
            <a:avLst>
              <a:gd name="adj1" fmla="val 13232"/>
              <a:gd name="adj2" fmla="val 21460"/>
              <a:gd name="adj3" fmla="val 0"/>
              <a:gd name="adj4" fmla="val 34288"/>
            </a:avLst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화살표: 굽음 158">
            <a:extLst>
              <a:ext uri="{FF2B5EF4-FFF2-40B4-BE49-F238E27FC236}">
                <a16:creationId xmlns:a16="http://schemas.microsoft.com/office/drawing/2014/main" id="{7684BB83-473B-B239-C4F2-8E02385A6BA7}"/>
              </a:ext>
            </a:extLst>
          </p:cNvPr>
          <p:cNvSpPr/>
          <p:nvPr/>
        </p:nvSpPr>
        <p:spPr>
          <a:xfrm rot="5400000" flipH="1">
            <a:off x="6536929" y="4072773"/>
            <a:ext cx="1033243" cy="212654"/>
          </a:xfrm>
          <a:prstGeom prst="bentArrow">
            <a:avLst>
              <a:gd name="adj1" fmla="val 12813"/>
              <a:gd name="adj2" fmla="val 21987"/>
              <a:gd name="adj3" fmla="val 0"/>
              <a:gd name="adj4" fmla="val 34288"/>
            </a:avLst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47758DD0-971C-DCC4-EE31-1F2E4E265B0C}"/>
              </a:ext>
            </a:extLst>
          </p:cNvPr>
          <p:cNvSpPr/>
          <p:nvPr/>
        </p:nvSpPr>
        <p:spPr>
          <a:xfrm>
            <a:off x="3463244" y="1777177"/>
            <a:ext cx="1637563" cy="65953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Face-landmark Auto labeling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58A0F6EF-D9B7-E34F-84BB-F38301BA7CA9}"/>
              </a:ext>
            </a:extLst>
          </p:cNvPr>
          <p:cNvCxnSpPr>
            <a:cxnSpLocks/>
          </p:cNvCxnSpPr>
          <p:nvPr/>
        </p:nvCxnSpPr>
        <p:spPr>
          <a:xfrm flipV="1">
            <a:off x="5147628" y="2220963"/>
            <a:ext cx="212411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488A06D9-DD7D-64A5-3EB2-2F194FE1188E}"/>
              </a:ext>
            </a:extLst>
          </p:cNvPr>
          <p:cNvCxnSpPr>
            <a:cxnSpLocks/>
          </p:cNvCxnSpPr>
          <p:nvPr/>
        </p:nvCxnSpPr>
        <p:spPr>
          <a:xfrm>
            <a:off x="5243682" y="2220963"/>
            <a:ext cx="10152" cy="11752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9777547-4528-DAEB-390D-AA83C526049F}"/>
              </a:ext>
            </a:extLst>
          </p:cNvPr>
          <p:cNvCxnSpPr>
            <a:cxnSpLocks/>
          </p:cNvCxnSpPr>
          <p:nvPr/>
        </p:nvCxnSpPr>
        <p:spPr>
          <a:xfrm>
            <a:off x="6612982" y="2264461"/>
            <a:ext cx="9209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화살표: 굽음 163">
            <a:extLst>
              <a:ext uri="{FF2B5EF4-FFF2-40B4-BE49-F238E27FC236}">
                <a16:creationId xmlns:a16="http://schemas.microsoft.com/office/drawing/2014/main" id="{BCF63622-B86B-5345-466F-FE3D5E5598B4}"/>
              </a:ext>
            </a:extLst>
          </p:cNvPr>
          <p:cNvSpPr/>
          <p:nvPr/>
        </p:nvSpPr>
        <p:spPr>
          <a:xfrm rot="10800000" flipH="1">
            <a:off x="8054761" y="2894938"/>
            <a:ext cx="261429" cy="976546"/>
          </a:xfrm>
          <a:prstGeom prst="bentArrow">
            <a:avLst>
              <a:gd name="adj1" fmla="val 11379"/>
              <a:gd name="adj2" fmla="val 18680"/>
              <a:gd name="adj3" fmla="val 50000"/>
              <a:gd name="adj4" fmla="val 19459"/>
            </a:avLst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6E672ACB-9606-FDDD-88D7-6B44D2488432}"/>
              </a:ext>
            </a:extLst>
          </p:cNvPr>
          <p:cNvCxnSpPr>
            <a:cxnSpLocks/>
          </p:cNvCxnSpPr>
          <p:nvPr/>
        </p:nvCxnSpPr>
        <p:spPr>
          <a:xfrm>
            <a:off x="10183756" y="3817548"/>
            <a:ext cx="352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순서도: 논리합 165">
            <a:extLst>
              <a:ext uri="{FF2B5EF4-FFF2-40B4-BE49-F238E27FC236}">
                <a16:creationId xmlns:a16="http://schemas.microsoft.com/office/drawing/2014/main" id="{5FF04939-8832-64F1-7593-50EB4FB24007}"/>
              </a:ext>
            </a:extLst>
          </p:cNvPr>
          <p:cNvSpPr/>
          <p:nvPr/>
        </p:nvSpPr>
        <p:spPr>
          <a:xfrm>
            <a:off x="6961341" y="2118694"/>
            <a:ext cx="293033" cy="291535"/>
          </a:xfrm>
          <a:prstGeom prst="flowChartOr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6C94DF1D-0D4B-675D-C974-CC8E7B06B0C1}"/>
              </a:ext>
            </a:extLst>
          </p:cNvPr>
          <p:cNvGrpSpPr/>
          <p:nvPr/>
        </p:nvGrpSpPr>
        <p:grpSpPr>
          <a:xfrm>
            <a:off x="7589777" y="1535086"/>
            <a:ext cx="1233964" cy="1211269"/>
            <a:chOff x="9993388" y="654083"/>
            <a:chExt cx="1383480" cy="1427035"/>
          </a:xfrm>
        </p:grpSpPr>
        <p:pic>
          <p:nvPicPr>
            <p:cNvPr id="172" name="그림 171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0CDB9742-EA88-6954-0FFD-29945B6B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9570" y="654083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3" name="그림 172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F8F0C819-55E4-D904-24E6-A177E616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479" y="728435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CBA68B04-CB61-E637-514D-BD9B50556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93388" y="847144"/>
              <a:ext cx="1226310" cy="1233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9337398-8310-3725-EA41-834C8DCFA432}"/>
              </a:ext>
            </a:extLst>
          </p:cNvPr>
          <p:cNvGrpSpPr/>
          <p:nvPr/>
        </p:nvGrpSpPr>
        <p:grpSpPr>
          <a:xfrm>
            <a:off x="10611904" y="3257633"/>
            <a:ext cx="1257908" cy="1198429"/>
            <a:chOff x="10177258" y="2403380"/>
            <a:chExt cx="1410325" cy="1411907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FDFAB277-52EF-60A8-1CED-06972CAB5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054" b="634"/>
            <a:stretch/>
          </p:blipFill>
          <p:spPr>
            <a:xfrm>
              <a:off x="10345468" y="2403380"/>
              <a:ext cx="1242115" cy="1239437"/>
            </a:xfrm>
            <a:prstGeom prst="rect">
              <a:avLst/>
            </a:prstGeom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42255C2E-A233-A6BC-0C28-0F0B185AA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054" b="634"/>
            <a:stretch/>
          </p:blipFill>
          <p:spPr>
            <a:xfrm>
              <a:off x="10267069" y="2489615"/>
              <a:ext cx="1242115" cy="1239437"/>
            </a:xfrm>
            <a:prstGeom prst="rect">
              <a:avLst/>
            </a:prstGeom>
          </p:spPr>
        </p:pic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8A7C6434-BB52-64A6-4A38-513B3DC94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054" b="634"/>
            <a:stretch/>
          </p:blipFill>
          <p:spPr>
            <a:xfrm>
              <a:off x="10177258" y="2575850"/>
              <a:ext cx="1242115" cy="1239437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D7A6BF1B-3DDC-CCF4-4CE3-7A78AA2E86A3}"/>
              </a:ext>
            </a:extLst>
          </p:cNvPr>
          <p:cNvSpPr txBox="1"/>
          <p:nvPr/>
        </p:nvSpPr>
        <p:spPr>
          <a:xfrm>
            <a:off x="1687285" y="5569612"/>
            <a:ext cx="96665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친숙한 사람이나 좋아하는 유명인과 자연스럽게 대화하는 </a:t>
            </a:r>
            <a:r>
              <a:rPr lang="ko-KR" altLang="en-US" dirty="0" err="1"/>
              <a:t>챗봇</a:t>
            </a:r>
            <a:r>
              <a:rPr lang="ko-KR" altLang="en-US" dirty="0"/>
              <a:t> 선호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다양한 사람에 쉽게 적용이 가능한 모델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2839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소개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322144-6BB5-96AD-093B-57B4407D8B4A}"/>
              </a:ext>
            </a:extLst>
          </p:cNvPr>
          <p:cNvGrpSpPr/>
          <p:nvPr/>
        </p:nvGrpSpPr>
        <p:grpSpPr>
          <a:xfrm>
            <a:off x="9401319" y="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3EB500CF-A495-45A6-A5EA-23E583DD139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07DA9717-B76E-BE87-F744-99479946CB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267ABF4-645E-A86F-C0BB-BDFCDB3BEA1A}"/>
              </a:ext>
            </a:extLst>
          </p:cNvPr>
          <p:cNvGrpSpPr/>
          <p:nvPr/>
        </p:nvGrpSpPr>
        <p:grpSpPr>
          <a:xfrm>
            <a:off x="2918559" y="1893222"/>
            <a:ext cx="1456087" cy="2411404"/>
            <a:chOff x="4108936" y="1344259"/>
            <a:chExt cx="1392053" cy="2150520"/>
          </a:xfrm>
        </p:grpSpPr>
        <p:pic>
          <p:nvPicPr>
            <p:cNvPr id="108" name="그림 107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8B782300-97D7-05C8-A4F2-19D0A6C79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4108936" y="1344259"/>
              <a:ext cx="1392053" cy="10801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1956C60-658E-6FF8-20CC-083A168BE970}"/>
                </a:ext>
              </a:extLst>
            </p:cNvPr>
            <p:cNvSpPr txBox="1"/>
            <p:nvPr/>
          </p:nvSpPr>
          <p:spPr>
            <a:xfrm>
              <a:off x="4206263" y="2506655"/>
              <a:ext cx="1091393" cy="988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Real</a:t>
              </a:r>
            </a:p>
            <a:p>
              <a:pPr algn="ctr"/>
              <a:r>
                <a:rPr lang="en-US" altLang="ko-KR" sz="1500" dirty="0"/>
                <a:t>Landmark</a:t>
              </a:r>
            </a:p>
            <a:p>
              <a:pPr marL="285750" indent="-285750" algn="ctr">
                <a:buFontTx/>
                <a:buChar char="-"/>
              </a:pPr>
              <a:endParaRPr lang="en-US" altLang="ko-KR" dirty="0"/>
            </a:p>
            <a:p>
              <a:pPr marL="285750" indent="-285750" algn="ctr">
                <a:buFontTx/>
                <a:buChar char="-"/>
              </a:pPr>
              <a:endParaRPr lang="en-US" altLang="ko-KR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43C26D1-4E80-3652-2563-C07EB292EC63}"/>
              </a:ext>
            </a:extLst>
          </p:cNvPr>
          <p:cNvGrpSpPr/>
          <p:nvPr/>
        </p:nvGrpSpPr>
        <p:grpSpPr>
          <a:xfrm>
            <a:off x="680987" y="3346394"/>
            <a:ext cx="1456087" cy="2412501"/>
            <a:chOff x="2319805" y="2680121"/>
            <a:chExt cx="1456087" cy="2412501"/>
          </a:xfrm>
        </p:grpSpPr>
        <p:pic>
          <p:nvPicPr>
            <p:cNvPr id="106" name="그림 105" descr="스크린샷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22559FB6-5029-3678-8354-A2F60F326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6" t="2939" r="1472" b="7803"/>
            <a:stretch/>
          </p:blipFill>
          <p:spPr>
            <a:xfrm>
              <a:off x="2319805" y="2680121"/>
              <a:ext cx="1456087" cy="1211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3A40022-8ABB-61B7-6600-0FC73E61FBD0}"/>
                </a:ext>
              </a:extLst>
            </p:cNvPr>
            <p:cNvSpPr txBox="1"/>
            <p:nvPr/>
          </p:nvSpPr>
          <p:spPr>
            <a:xfrm>
              <a:off x="2511250" y="3984626"/>
              <a:ext cx="1073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Predicted Landmark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0152773-2E68-7A47-734F-560FAD73419C}"/>
              </a:ext>
            </a:extLst>
          </p:cNvPr>
          <p:cNvSpPr/>
          <p:nvPr/>
        </p:nvSpPr>
        <p:spPr>
          <a:xfrm>
            <a:off x="4675222" y="4827238"/>
            <a:ext cx="4255260" cy="1020764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</a:rPr>
              <a:t>LP_loss</a:t>
            </a:r>
            <a:r>
              <a:rPr lang="en-US" altLang="ko-KR" sz="1800" dirty="0">
                <a:solidFill>
                  <a:schemeClr val="tx1"/>
                </a:solidFill>
              </a:rPr>
              <a:t> : </a:t>
            </a:r>
            <a:r>
              <a:rPr lang="ko-KR" altLang="en-US" sz="1800" dirty="0">
                <a:solidFill>
                  <a:schemeClr val="tx1"/>
                </a:solidFill>
              </a:rPr>
              <a:t>예측된 랜드마크 값들 서로의 거리를 </a:t>
            </a:r>
            <a:r>
              <a:rPr lang="en-US" altLang="ko-KR" sz="1800" dirty="0">
                <a:solidFill>
                  <a:schemeClr val="tx1"/>
                </a:solidFill>
              </a:rPr>
              <a:t>Laplacian smoothing </a:t>
            </a:r>
            <a:r>
              <a:rPr lang="ko-KR" altLang="en-US" sz="1800" dirty="0">
                <a:solidFill>
                  <a:schemeClr val="tx1"/>
                </a:solidFill>
              </a:rPr>
              <a:t>기법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sz="1800" dirty="0">
                <a:solidFill>
                  <a:schemeClr val="tx1"/>
                </a:solidFill>
              </a:rPr>
              <a:t>구하는 </a:t>
            </a:r>
            <a:r>
              <a:rPr lang="en-US" altLang="ko-KR" sz="1800" dirty="0">
                <a:solidFill>
                  <a:schemeClr val="tx1"/>
                </a:solidFill>
              </a:rPr>
              <a:t>distance loss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3D38B0-E12A-DEB2-113C-F90A95D548FC}"/>
              </a:ext>
            </a:extLst>
          </p:cNvPr>
          <p:cNvSpPr/>
          <p:nvPr/>
        </p:nvSpPr>
        <p:spPr>
          <a:xfrm>
            <a:off x="1680663" y="4110473"/>
            <a:ext cx="347625" cy="32917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5B12D31-0043-2018-DBE7-FF8D5F073505}"/>
              </a:ext>
            </a:extLst>
          </p:cNvPr>
          <p:cNvCxnSpPr>
            <a:cxnSpLocks/>
          </p:cNvCxnSpPr>
          <p:nvPr/>
        </p:nvCxnSpPr>
        <p:spPr>
          <a:xfrm>
            <a:off x="2023665" y="4115518"/>
            <a:ext cx="2450581" cy="47913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00D081-6717-F3D2-3BB2-23725334073C}"/>
              </a:ext>
            </a:extLst>
          </p:cNvPr>
          <p:cNvCxnSpPr>
            <a:cxnSpLocks/>
          </p:cNvCxnSpPr>
          <p:nvPr/>
        </p:nvCxnSpPr>
        <p:spPr>
          <a:xfrm>
            <a:off x="1680663" y="4448466"/>
            <a:ext cx="1138298" cy="166315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97AFF33-CF9C-B753-85E7-BCABEBB82143}"/>
              </a:ext>
            </a:extLst>
          </p:cNvPr>
          <p:cNvGrpSpPr/>
          <p:nvPr/>
        </p:nvGrpSpPr>
        <p:grpSpPr>
          <a:xfrm>
            <a:off x="2818961" y="4598905"/>
            <a:ext cx="1655285" cy="1512720"/>
            <a:chOff x="3934747" y="4733983"/>
            <a:chExt cx="1225148" cy="1179772"/>
          </a:xfrm>
        </p:grpSpPr>
        <p:pic>
          <p:nvPicPr>
            <p:cNvPr id="100" name="그림 99" descr="스크린샷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E45D0FE9-A12E-074E-E9A7-7B0448FE7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05" t="58426" r="8097" b="17240"/>
            <a:stretch/>
          </p:blipFill>
          <p:spPr>
            <a:xfrm>
              <a:off x="3934747" y="4733983"/>
              <a:ext cx="1225148" cy="11797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0882316F-EC7A-C77D-A5AB-E1E36A56F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110" y="5027745"/>
              <a:ext cx="562930" cy="70249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849CC02-BEF5-66BF-E90A-E2FC48319EA6}"/>
                </a:ext>
              </a:extLst>
            </p:cNvPr>
            <p:cNvSpPr/>
            <p:nvPr/>
          </p:nvSpPr>
          <p:spPr>
            <a:xfrm>
              <a:off x="4610575" y="5333273"/>
              <a:ext cx="50800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F51598D8-7652-88E3-D07D-969EB430F5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6135" y="5363024"/>
              <a:ext cx="40640" cy="7194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48956C08-7B08-38EA-B524-8334ABE3B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775" y="5027745"/>
              <a:ext cx="228114" cy="40722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BA08830-2435-9B35-8223-36681B2B8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9430" y="5434965"/>
              <a:ext cx="327345" cy="27319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700A5FF6-454C-54B7-F111-5AC8E3E29D98}"/>
              </a:ext>
            </a:extLst>
          </p:cNvPr>
          <p:cNvSpPr/>
          <p:nvPr/>
        </p:nvSpPr>
        <p:spPr>
          <a:xfrm>
            <a:off x="4675222" y="1952506"/>
            <a:ext cx="3525111" cy="916294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</a:rPr>
              <a:t>FL_loss</a:t>
            </a:r>
            <a:r>
              <a:rPr lang="en-US" altLang="ko-KR" sz="1800" dirty="0">
                <a:solidFill>
                  <a:schemeClr val="tx1"/>
                </a:solidFill>
              </a:rPr>
              <a:t> : </a:t>
            </a:r>
            <a:r>
              <a:rPr lang="ko-KR" altLang="en-US" sz="1800" dirty="0">
                <a:solidFill>
                  <a:schemeClr val="tx1"/>
                </a:solidFill>
              </a:rPr>
              <a:t>실제 랜드마크와 예측된 랜드마크 값들의 각 거리를 합산한 </a:t>
            </a:r>
            <a:r>
              <a:rPr lang="en-US" altLang="ko-KR" sz="1800" dirty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2BAB1AD-EF93-EFE1-EE0C-92021B6DA676}"/>
              </a:ext>
            </a:extLst>
          </p:cNvPr>
          <p:cNvSpPr/>
          <p:nvPr/>
        </p:nvSpPr>
        <p:spPr>
          <a:xfrm>
            <a:off x="8310574" y="3548389"/>
            <a:ext cx="1390607" cy="707110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solidFill>
                  <a:schemeClr val="tx1"/>
                </a:solidFill>
              </a:rPr>
              <a:t>Total_loss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94" name="순서도: 논리합 93">
            <a:extLst>
              <a:ext uri="{FF2B5EF4-FFF2-40B4-BE49-F238E27FC236}">
                <a16:creationId xmlns:a16="http://schemas.microsoft.com/office/drawing/2014/main" id="{60129E9E-6ADC-B40E-0BAE-01F1852C96EE}"/>
              </a:ext>
            </a:extLst>
          </p:cNvPr>
          <p:cNvSpPr/>
          <p:nvPr/>
        </p:nvSpPr>
        <p:spPr>
          <a:xfrm>
            <a:off x="6638583" y="3730211"/>
            <a:ext cx="328539" cy="343467"/>
          </a:xfrm>
          <a:prstGeom prst="flowChartOr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7F22349-EF82-2EE7-1A18-F8F14A33E646}"/>
              </a:ext>
            </a:extLst>
          </p:cNvPr>
          <p:cNvCxnSpPr>
            <a:cxnSpLocks/>
          </p:cNvCxnSpPr>
          <p:nvPr/>
        </p:nvCxnSpPr>
        <p:spPr>
          <a:xfrm>
            <a:off x="6796793" y="3902835"/>
            <a:ext cx="14719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3138A2A-FBDE-551C-EA55-6E1EF44E99D4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802853" y="3014105"/>
            <a:ext cx="0" cy="716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FE7682A-BD13-D374-E699-077837A20635}"/>
              </a:ext>
            </a:extLst>
          </p:cNvPr>
          <p:cNvCxnSpPr>
            <a:cxnSpLocks/>
          </p:cNvCxnSpPr>
          <p:nvPr/>
        </p:nvCxnSpPr>
        <p:spPr>
          <a:xfrm>
            <a:off x="6802852" y="3947045"/>
            <a:ext cx="0" cy="716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32EE21BD-14AB-70BB-189D-B27C7339FDAD}"/>
                  </a:ext>
                </a:extLst>
              </p:cNvPr>
              <p:cNvSpPr/>
              <p:nvPr/>
            </p:nvSpPr>
            <p:spPr>
              <a:xfrm>
                <a:off x="8268736" y="1893222"/>
                <a:ext cx="2560140" cy="10040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정확도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𝐹𝑙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den>
                    </m:f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32EE21BD-14AB-70BB-189D-B27C7339F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736" y="1893222"/>
                <a:ext cx="2560140" cy="100406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1D976EBD-1F9C-C0D6-373F-4A398BA341CB}"/>
                  </a:ext>
                </a:extLst>
              </p:cNvPr>
              <p:cNvSpPr/>
              <p:nvPr/>
            </p:nvSpPr>
            <p:spPr>
              <a:xfrm>
                <a:off x="9020921" y="4852427"/>
                <a:ext cx="2560140" cy="93165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부드러움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𝐿𝑃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1D976EBD-1F9C-C0D6-373F-4A398BA34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921" y="4852427"/>
                <a:ext cx="2560140" cy="93165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0D2832F-15B5-3CC8-1251-61889962F75F}"/>
              </a:ext>
            </a:extLst>
          </p:cNvPr>
          <p:cNvCxnSpPr>
            <a:cxnSpLocks/>
            <a:stCxn id="106" idx="0"/>
            <a:endCxn id="108" idx="1"/>
          </p:cNvCxnSpPr>
          <p:nvPr/>
        </p:nvCxnSpPr>
        <p:spPr>
          <a:xfrm rot="5400000" flipH="1" flipV="1">
            <a:off x="1740001" y="2167836"/>
            <a:ext cx="847589" cy="15095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8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및 개선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322144-6BB5-96AD-093B-57B4407D8B4A}"/>
              </a:ext>
            </a:extLst>
          </p:cNvPr>
          <p:cNvGrpSpPr/>
          <p:nvPr/>
        </p:nvGrpSpPr>
        <p:grpSpPr>
          <a:xfrm>
            <a:off x="10329396" y="57214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3EB500CF-A495-45A6-A5EA-23E583DD139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07DA9717-B76E-BE87-F744-99479946CB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9E368E7-1038-4FB3-5FAC-4881A40DE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384808"/>
              </p:ext>
            </p:extLst>
          </p:nvPr>
        </p:nvGraphicFramePr>
        <p:xfrm>
          <a:off x="4767316" y="4553568"/>
          <a:ext cx="5692830" cy="190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ea typeface="Tmon몬소리 Black" panose="02000A03000000000000"/>
                        </a:rPr>
                        <a:t>데이터 구성</a:t>
                      </a: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ea typeface="Tmon몬소리 Black" panose="02000A03000000000000"/>
                        </a:rPr>
                        <a:t>정좌우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(5400/5000)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515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학습 모델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486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Training time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17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~</a:t>
                      </a:r>
                      <a:r>
                        <a:rPr lang="en-US" altLang="ko-KR" sz="1500" dirty="0" err="1">
                          <a:ea typeface="Tmon몬소리 Black" panose="02000A03000000000000"/>
                        </a:rPr>
                        <a:t>ing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ea typeface="Tmon몬소리 Black" panose="02000A03000000000000"/>
                        </a:rPr>
                        <a:t>train_loss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1.8697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294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ea typeface="Tmon몬소리 Black" panose="02000A03000000000000"/>
                        </a:rPr>
                        <a:t>valid_loss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0.1763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C173F56-9AF4-A38E-D99A-8ED1DE3E2569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Batch_size</a:t>
            </a:r>
            <a:r>
              <a:rPr lang="en-US" altLang="ko-KR" sz="1600" dirty="0">
                <a:solidFill>
                  <a:schemeClr val="tx1"/>
                </a:solidFill>
              </a:rPr>
              <a:t> : 16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Learning_rate</a:t>
            </a:r>
            <a:r>
              <a:rPr lang="en-US" altLang="ko-KR" sz="1600" dirty="0">
                <a:solidFill>
                  <a:schemeClr val="tx1"/>
                </a:solidFill>
              </a:rPr>
              <a:t> : 1e-4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A5EB7B-03C5-9314-86DD-AD13C3AACBCB}"/>
              </a:ext>
            </a:extLst>
          </p:cNvPr>
          <p:cNvSpPr txBox="1"/>
          <p:nvPr/>
        </p:nvSpPr>
        <p:spPr>
          <a:xfrm>
            <a:off x="1900965" y="3626622"/>
            <a:ext cx="738676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정면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좌측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우측 영상의 얼굴 랜드마크 위치가 너무 달라 학습 후 틀어짐 발생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b="1" dirty="0">
                <a:ea typeface="Tmon몬소리 Black" panose="02000A03000000000000"/>
              </a:rPr>
              <a:t>: </a:t>
            </a:r>
            <a:r>
              <a:rPr lang="en-US" altLang="ko-KR" sz="1400" b="1" dirty="0">
                <a:solidFill>
                  <a:schemeClr val="tx1"/>
                </a:solidFill>
                <a:ea typeface="Tmon몬소리 Black" panose="02000A03000000000000"/>
              </a:rPr>
              <a:t>2D</a:t>
            </a:r>
            <a:r>
              <a:rPr lang="ko-KR" altLang="en-US" sz="1400" b="1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shape</a:t>
            </a:r>
            <a:r>
              <a:rPr lang="ko-KR" altLang="en-US" sz="1400" dirty="0">
                <a:ea typeface="Tmon몬소리 Black" panose="02000A03000000000000"/>
              </a:rPr>
              <a:t>을 사용하여</a:t>
            </a:r>
            <a:r>
              <a:rPr lang="en-US" altLang="ko-KR" sz="1400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Z</a:t>
            </a:r>
            <a:r>
              <a:rPr lang="ko-KR" altLang="en-US" sz="1400" b="1" dirty="0">
                <a:ea typeface="Tmon몬소리 Black" panose="02000A03000000000000"/>
              </a:rPr>
              <a:t>축에 대한 정보가 없음</a:t>
            </a:r>
            <a:r>
              <a:rPr lang="en-US" altLang="ko-KR" sz="1400" b="1" dirty="0">
                <a:ea typeface="Tmon몬소리 Black" panose="02000A03000000000000"/>
              </a:rPr>
              <a:t>.  </a:t>
            </a:r>
            <a:endParaRPr lang="ko-KR" altLang="en-US" sz="1400" b="1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333ADC-F8F1-BC15-C0C5-E1F9BDE281F5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1. 3</a:t>
            </a:r>
            <a:r>
              <a:rPr lang="en-US" altLang="ko-KR" sz="1400" dirty="0">
                <a:ea typeface="Tmon몬소리 Black" panose="02000A03000000000000"/>
              </a:rPr>
              <a:t>D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landmark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point</a:t>
            </a:r>
            <a:r>
              <a:rPr lang="ko-KR" altLang="en-US" sz="1400" dirty="0">
                <a:ea typeface="Tmon몬소리 Black" panose="02000A03000000000000"/>
              </a:rPr>
              <a:t>를 얻는다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영상의 정면만 사용한다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EC7F67C-7D8A-83D6-7283-DA62D8171E99}"/>
              </a:ext>
            </a:extLst>
          </p:cNvPr>
          <p:cNvGrpSpPr/>
          <p:nvPr/>
        </p:nvGrpSpPr>
        <p:grpSpPr>
          <a:xfrm>
            <a:off x="1662900" y="5240840"/>
            <a:ext cx="476130" cy="338430"/>
            <a:chOff x="272023" y="1632975"/>
            <a:chExt cx="806673" cy="573378"/>
          </a:xfrm>
        </p:grpSpPr>
        <p:sp>
          <p:nvSpPr>
            <p:cNvPr id="54" name="대각선 줄무늬 53">
              <a:extLst>
                <a:ext uri="{FF2B5EF4-FFF2-40B4-BE49-F238E27FC236}">
                  <a16:creationId xmlns:a16="http://schemas.microsoft.com/office/drawing/2014/main" id="{4369EC68-E502-1544-E6D1-36E4D61AC66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id="{881FF68E-687F-F168-32F3-7A0FCD2FD1A8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F3C70C0-EE1A-79C2-6DAD-4FB54DA78612}"/>
              </a:ext>
            </a:extLst>
          </p:cNvPr>
          <p:cNvGrpSpPr/>
          <p:nvPr/>
        </p:nvGrpSpPr>
        <p:grpSpPr>
          <a:xfrm>
            <a:off x="2491448" y="760013"/>
            <a:ext cx="7618811" cy="2710137"/>
            <a:chOff x="2361536" y="802887"/>
            <a:chExt cx="7618811" cy="2710137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C119F19-ABD4-A620-C490-16583BDBC73B}"/>
                </a:ext>
              </a:extLst>
            </p:cNvPr>
            <p:cNvGrpSpPr/>
            <p:nvPr/>
          </p:nvGrpSpPr>
          <p:grpSpPr>
            <a:xfrm>
              <a:off x="2361536" y="802887"/>
              <a:ext cx="7618811" cy="2710137"/>
              <a:chOff x="2361536" y="802887"/>
              <a:chExt cx="7618811" cy="2710137"/>
            </a:xfrm>
          </p:grpSpPr>
          <p:pic>
            <p:nvPicPr>
              <p:cNvPr id="21" name="Picture 16">
                <a:extLst>
                  <a:ext uri="{FF2B5EF4-FFF2-40B4-BE49-F238E27FC236}">
                    <a16:creationId xmlns:a16="http://schemas.microsoft.com/office/drawing/2014/main" id="{C0BDE2A6-BE9A-E091-713D-7AA23511479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1536" y="802887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8">
                <a:extLst>
                  <a:ext uri="{FF2B5EF4-FFF2-40B4-BE49-F238E27FC236}">
                    <a16:creationId xmlns:a16="http://schemas.microsoft.com/office/drawing/2014/main" id="{5D0909B3-4DCF-53EE-3BD4-4A63B98AC348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347" y="813024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9F2A2F6-208B-9BE3-9CAD-A4040E03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452093" y="1094345"/>
              <a:ext cx="0" cy="196221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685C8AC-E105-D73E-0845-C50A113CB803}"/>
                </a:ext>
              </a:extLst>
            </p:cNvPr>
            <p:cNvGrpSpPr/>
            <p:nvPr/>
          </p:nvGrpSpPr>
          <p:grpSpPr>
            <a:xfrm>
              <a:off x="7271386" y="2837618"/>
              <a:ext cx="45719" cy="228253"/>
              <a:chOff x="5915895" y="2393687"/>
              <a:chExt cx="48024" cy="541916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F9907C4-40BD-C34E-6BFF-75C59512B8B4}"/>
                  </a:ext>
                </a:extLst>
              </p:cNvPr>
              <p:cNvGrpSpPr/>
              <p:nvPr/>
            </p:nvGrpSpPr>
            <p:grpSpPr>
              <a:xfrm flipH="1">
                <a:off x="5918200" y="2658171"/>
                <a:ext cx="45719" cy="277432"/>
                <a:chOff x="5963919" y="2370240"/>
                <a:chExt cx="93168" cy="565363"/>
              </a:xfrm>
            </p:grpSpPr>
            <p:sp>
              <p:nvSpPr>
                <p:cNvPr id="77" name="이등변 삼각형 76">
                  <a:extLst>
                    <a:ext uri="{FF2B5EF4-FFF2-40B4-BE49-F238E27FC236}">
                      <a16:creationId xmlns:a16="http://schemas.microsoft.com/office/drawing/2014/main" id="{B29AE2EF-B007-CC32-6F55-87C5F9BE5A78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7E1F1E39-61C4-F28A-4ACB-313DBE754C72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68E3A31F-F61F-354A-D008-71AF051F98BF}"/>
                  </a:ext>
                </a:extLst>
              </p:cNvPr>
              <p:cNvGrpSpPr/>
              <p:nvPr/>
            </p:nvGrpSpPr>
            <p:grpSpPr>
              <a:xfrm rot="10800000" flipH="1">
                <a:off x="5915895" y="2393687"/>
                <a:ext cx="45719" cy="277432"/>
                <a:chOff x="5963919" y="2370240"/>
                <a:chExt cx="93168" cy="565363"/>
              </a:xfrm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2A1E8BCF-F3BD-EF5C-93F4-3E4839799D12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957731A-8E29-CD44-B02E-E6BA97C28E2C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14" name="실행 단추: 비어 있음 1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45E6808-126D-5874-8940-BDF954C009F9}"/>
              </a:ext>
            </a:extLst>
          </p:cNvPr>
          <p:cNvSpPr/>
          <p:nvPr/>
        </p:nvSpPr>
        <p:spPr>
          <a:xfrm>
            <a:off x="9230936" y="3626622"/>
            <a:ext cx="376064" cy="376064"/>
          </a:xfrm>
          <a:prstGeom prst="actionButtonBlan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78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EEE9550D-A9DF-D6B3-BAD7-F90146EED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374178"/>
              </p:ext>
            </p:extLst>
          </p:nvPr>
        </p:nvGraphicFramePr>
        <p:xfrm>
          <a:off x="4767316" y="4553568"/>
          <a:ext cx="5692830" cy="1885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데이터 구성</a:t>
                      </a: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정면 </a:t>
                      </a:r>
                      <a:r>
                        <a:rPr lang="en-US" altLang="ko-KR" sz="1500" dirty="0"/>
                        <a:t>(9000)</a:t>
                      </a:r>
                      <a:endParaRPr lang="ko-KR" altLang="en-US" sz="1500" dirty="0"/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4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515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학습 모델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Base model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486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Training time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~</a:t>
                      </a:r>
                      <a:r>
                        <a:rPr lang="en-US" altLang="ko-KR" sz="1500" dirty="0" err="1">
                          <a:ea typeface="Tmon몬소리 Black" panose="02000A03000000000000"/>
                        </a:rPr>
                        <a:t>ing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~</a:t>
                      </a:r>
                      <a:r>
                        <a:rPr lang="en-US" altLang="ko-KR" sz="1500" dirty="0" err="1"/>
                        <a:t>ing</a:t>
                      </a:r>
                      <a:endParaRPr lang="en-US" altLang="ko-KR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train_loss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0.0597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294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valid_loss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0.0594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8A8F8D-B2C1-E151-EAA8-43D759A03B20}"/>
              </a:ext>
            </a:extLst>
          </p:cNvPr>
          <p:cNvGrpSpPr/>
          <p:nvPr/>
        </p:nvGrpSpPr>
        <p:grpSpPr>
          <a:xfrm>
            <a:off x="10329396" y="4214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6D52483F-99BA-F4AC-FA09-7D5A658BC41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911404F3-38B2-81CA-CF72-8EFBABFDE5BC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AC4FA3-053E-A0D8-A214-A8EF6ADC52E1}"/>
              </a:ext>
            </a:extLst>
          </p:cNvPr>
          <p:cNvSpPr txBox="1"/>
          <p:nvPr/>
        </p:nvSpPr>
        <p:spPr>
          <a:xfrm>
            <a:off x="1905931" y="3634352"/>
            <a:ext cx="885018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기존 영어로 학습 되었던 </a:t>
            </a:r>
            <a:r>
              <a:rPr lang="ko-KR" altLang="en-US" sz="1400" dirty="0">
                <a:ea typeface="Tmon몬소리 Black" panose="02000A03000000000000"/>
              </a:rPr>
              <a:t>모델에서 </a:t>
            </a:r>
            <a:r>
              <a:rPr lang="en-US" altLang="ko-KR" sz="1400" dirty="0">
                <a:ea typeface="Tmon몬소리 Black" panose="02000A03000000000000"/>
              </a:rPr>
              <a:t>finetuning </a:t>
            </a:r>
            <a:r>
              <a:rPr lang="ko-KR" altLang="en-US" sz="1400" dirty="0">
                <a:ea typeface="Tmon몬소리 Black" panose="02000A03000000000000"/>
              </a:rPr>
              <a:t>후 </a:t>
            </a:r>
            <a:r>
              <a:rPr lang="en-US" altLang="ko-KR" sz="1400" dirty="0">
                <a:ea typeface="Tmon몬소리 Black" panose="02000A03000000000000"/>
              </a:rPr>
              <a:t>Inference </a:t>
            </a:r>
            <a:r>
              <a:rPr lang="ko-KR" altLang="en-US" sz="1400" dirty="0">
                <a:ea typeface="Tmon몬소리 Black" panose="02000A03000000000000"/>
              </a:rPr>
              <a:t>진행 시 입이 많이 움직이지 않는다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dirty="0">
                <a:ea typeface="Tmon몬소리 Black" panose="02000A03000000000000"/>
              </a:rPr>
              <a:t>: </a:t>
            </a:r>
            <a:r>
              <a:rPr lang="ko-KR" altLang="en-US" sz="1400" dirty="0" err="1">
                <a:ea typeface="Tmon몬소리 Black" panose="02000A03000000000000"/>
              </a:rPr>
              <a:t>영어랑</a:t>
            </a:r>
            <a:r>
              <a:rPr lang="ko-KR" altLang="en-US" sz="1400" dirty="0">
                <a:ea typeface="Tmon몬소리 Black" panose="02000A03000000000000"/>
              </a:rPr>
              <a:t> 한국어의 입모양이 언어적 차이로 인해 차이가 크게 존재한다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r>
              <a:rPr lang="en-US" altLang="ko-KR" sz="1400" b="1" dirty="0">
                <a:ea typeface="Tmon몬소리 Black" panose="02000A03000000000000"/>
              </a:rPr>
              <a:t>(</a:t>
            </a:r>
            <a:r>
              <a:rPr lang="ko-KR" altLang="en-US" sz="1400" b="1" dirty="0">
                <a:ea typeface="Tmon몬소리 Black" panose="02000A03000000000000"/>
              </a:rPr>
              <a:t>추정</a:t>
            </a:r>
            <a:r>
              <a:rPr lang="en-US" altLang="ko-KR" sz="1400" b="1" dirty="0">
                <a:ea typeface="Tmon몬소리 Black" panose="02000A03000000000000"/>
              </a:rPr>
              <a:t>)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C88ED7-2558-E38C-62D3-1B0822E7E957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</a:t>
            </a:r>
            <a:r>
              <a:rPr lang="en-US" altLang="ko-KR" sz="1400" dirty="0">
                <a:ea typeface="Tmon몬소리 Black" panose="02000A03000000000000"/>
              </a:rPr>
              <a:t>Model from scratch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음성의 특징 분석</a:t>
            </a:r>
            <a:r>
              <a:rPr lang="en-US" altLang="ko-KR" sz="1400" dirty="0">
                <a:ea typeface="Tmon몬소리 Black" panose="02000A03000000000000"/>
              </a:rPr>
              <a:t>, </a:t>
            </a:r>
            <a:r>
              <a:rPr lang="ko-KR" altLang="en-US" sz="1400" dirty="0">
                <a:ea typeface="Tmon몬소리 Black" panose="02000A03000000000000"/>
              </a:rPr>
              <a:t>재 </a:t>
            </a:r>
            <a:r>
              <a:rPr lang="ko-KR" altLang="en-US" sz="1400" dirty="0" err="1">
                <a:ea typeface="Tmon몬소리 Black" panose="02000A03000000000000"/>
              </a:rPr>
              <a:t>전처리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995280-69EE-EC27-EAAD-238DE8EEB3DD}"/>
              </a:ext>
            </a:extLst>
          </p:cNvPr>
          <p:cNvGrpSpPr/>
          <p:nvPr/>
        </p:nvGrpSpPr>
        <p:grpSpPr>
          <a:xfrm>
            <a:off x="1770738" y="4915604"/>
            <a:ext cx="476130" cy="338430"/>
            <a:chOff x="272023" y="1632975"/>
            <a:chExt cx="806673" cy="573378"/>
          </a:xfrm>
        </p:grpSpPr>
        <p:sp>
          <p:nvSpPr>
            <p:cNvPr id="29" name="대각선 줄무늬 28">
              <a:extLst>
                <a:ext uri="{FF2B5EF4-FFF2-40B4-BE49-F238E27FC236}">
                  <a16:creationId xmlns:a16="http://schemas.microsoft.com/office/drawing/2014/main" id="{57606E2C-ACCF-0B27-87ED-E93479771DC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id="{EC825AA1-76B1-5C0F-6F8A-B61CA5DFBA0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14">
            <a:extLst>
              <a:ext uri="{FF2B5EF4-FFF2-40B4-BE49-F238E27FC236}">
                <a16:creationId xmlns:a16="http://schemas.microsoft.com/office/drawing/2014/main" id="{E5547A42-26D6-F11C-8D3F-1A850FE25F7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48" y="769698"/>
            <a:ext cx="37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507AC0-8D92-7FD0-3D46-D47A617A3484}"/>
              </a:ext>
            </a:extLst>
          </p:cNvPr>
          <p:cNvCxnSpPr>
            <a:cxnSpLocks/>
          </p:cNvCxnSpPr>
          <p:nvPr/>
        </p:nvCxnSpPr>
        <p:spPr>
          <a:xfrm>
            <a:off x="4023929" y="2196952"/>
            <a:ext cx="0" cy="6725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DA43D61-E1E4-E566-BCA6-C42D96520C46}"/>
              </a:ext>
            </a:extLst>
          </p:cNvPr>
          <p:cNvGrpSpPr/>
          <p:nvPr/>
        </p:nvGrpSpPr>
        <p:grpSpPr>
          <a:xfrm>
            <a:off x="6326755" y="769698"/>
            <a:ext cx="3780000" cy="2700000"/>
            <a:chOff x="6357235" y="769698"/>
            <a:chExt cx="3780000" cy="2700000"/>
          </a:xfrm>
        </p:grpSpPr>
        <p:pic>
          <p:nvPicPr>
            <p:cNvPr id="46" name="Picture 20">
              <a:extLst>
                <a:ext uri="{FF2B5EF4-FFF2-40B4-BE49-F238E27FC236}">
                  <a16:creationId xmlns:a16="http://schemas.microsoft.com/office/drawing/2014/main" id="{A61BA17C-9A80-905D-8C95-EBB3560D942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235" y="769698"/>
              <a:ext cx="3780000" cy="27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AFCE5AA-383C-116D-1A72-DA114224C525}"/>
                </a:ext>
              </a:extLst>
            </p:cNvPr>
            <p:cNvCxnSpPr>
              <a:cxnSpLocks/>
            </p:cNvCxnSpPr>
            <p:nvPr/>
          </p:nvCxnSpPr>
          <p:spPr>
            <a:xfrm>
              <a:off x="8336849" y="1459833"/>
              <a:ext cx="0" cy="153155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2B3647-8C45-9756-51FC-65ADC20E6093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D9A8AE1-52B8-3B42-E33E-DF12FDC5F7EE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B9AD53F-986D-FEED-77D1-14BC0FCA287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D4AA9B13-E3C5-54D2-88CF-F6E21860D15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63" name="오른쪽 대괄호 62">
                  <a:extLst>
                    <a:ext uri="{FF2B5EF4-FFF2-40B4-BE49-F238E27FC236}">
                      <a16:creationId xmlns:a16="http://schemas.microsoft.com/office/drawing/2014/main" id="{A5836944-EDB3-D0BA-B446-603C27317325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오른쪽 대괄호 63">
                  <a:extLst>
                    <a:ext uri="{FF2B5EF4-FFF2-40B4-BE49-F238E27FC236}">
                      <a16:creationId xmlns:a16="http://schemas.microsoft.com/office/drawing/2014/main" id="{EB7C9D95-D343-4016-7AEF-7AE7B560D18D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2B0FB1F-7AD1-F0D0-E1F7-F3B5CC97E4EE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및 개선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5F32DF2-95B2-105F-613B-46C811533EBB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Batch_size</a:t>
            </a:r>
            <a:r>
              <a:rPr lang="en-US" altLang="ko-KR" sz="1600" dirty="0">
                <a:solidFill>
                  <a:schemeClr val="tx1"/>
                </a:solidFill>
              </a:rPr>
              <a:t> : 16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Learning_rate</a:t>
            </a:r>
            <a:r>
              <a:rPr lang="en-US" altLang="ko-KR" sz="1600" dirty="0">
                <a:solidFill>
                  <a:schemeClr val="tx1"/>
                </a:solidFill>
              </a:rPr>
              <a:t> : 1e-4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18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41E452-A920-7036-400F-334B8C53EC23}"/>
              </a:ext>
            </a:extLst>
          </p:cNvPr>
          <p:cNvSpPr/>
          <p:nvPr/>
        </p:nvSpPr>
        <p:spPr>
          <a:xfrm>
            <a:off x="7585704" y="156096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Output- 249epoch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6140" y="666361"/>
            <a:ext cx="2883079" cy="1475707"/>
            <a:chOff x="177947" y="1170864"/>
            <a:chExt cx="2883079" cy="147570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영상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 before – after ) 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8A4A9D-F9E4-7E74-CA24-99D76CA9EE5D}"/>
              </a:ext>
            </a:extLst>
          </p:cNvPr>
          <p:cNvGrpSpPr/>
          <p:nvPr/>
        </p:nvGrpSpPr>
        <p:grpSpPr>
          <a:xfrm>
            <a:off x="11353800" y="78429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91215700-3709-1461-1187-B391D413D6F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D7572C24-D067-EEB4-3C18-B989FF9CE82C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" name="output_pretrained">
            <a:hlinkClick r:id="" action="ppaction://media"/>
            <a:extLst>
              <a:ext uri="{FF2B5EF4-FFF2-40B4-BE49-F238E27FC236}">
                <a16:creationId xmlns:a16="http://schemas.microsoft.com/office/drawing/2014/main" id="{7C1606C2-290F-1A08-DB39-0FC179D2B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8791" y="1967885"/>
            <a:ext cx="4084585" cy="40845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6D07FA-E5B6-36C7-7A39-CCFCA9D4BF34}"/>
              </a:ext>
            </a:extLst>
          </p:cNvPr>
          <p:cNvSpPr/>
          <p:nvPr/>
        </p:nvSpPr>
        <p:spPr>
          <a:xfrm>
            <a:off x="2516903" y="153890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Output- pretrained</a:t>
            </a:r>
          </a:p>
        </p:txBody>
      </p:sp>
      <p:pic>
        <p:nvPicPr>
          <p:cNvPr id="27" name="output_249_ckpt">
            <a:hlinkClick r:id="" action="ppaction://media"/>
            <a:extLst>
              <a:ext uri="{FF2B5EF4-FFF2-40B4-BE49-F238E27FC236}">
                <a16:creationId xmlns:a16="http://schemas.microsoft.com/office/drawing/2014/main" id="{DA300F2B-84B3-77CB-E3A3-BF11A43A4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23650" y="1974990"/>
            <a:ext cx="4276282" cy="42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8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04189" y="1796143"/>
            <a:ext cx="9302079" cy="3008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GENERATOR-②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Wave To Lip</a:t>
            </a:r>
          </a:p>
        </p:txBody>
      </p:sp>
      <p:sp>
        <p:nvSpPr>
          <p:cNvPr id="2" name="실행 단추: 돌아가기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C60F7F7-65F4-5756-BA0B-BEB5C7C7B342}"/>
              </a:ext>
            </a:extLst>
          </p:cNvPr>
          <p:cNvSpPr/>
          <p:nvPr/>
        </p:nvSpPr>
        <p:spPr>
          <a:xfrm>
            <a:off x="1063690" y="6342974"/>
            <a:ext cx="690464" cy="563882"/>
          </a:xfrm>
          <a:prstGeom prst="actionButtonRetur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30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20F191-DD01-3354-B58A-0AEA1739D046}"/>
              </a:ext>
            </a:extLst>
          </p:cNvPr>
          <p:cNvGrpSpPr/>
          <p:nvPr/>
        </p:nvGrpSpPr>
        <p:grpSpPr>
          <a:xfrm>
            <a:off x="-376672" y="666361"/>
            <a:ext cx="2959514" cy="1537680"/>
            <a:chOff x="209577" y="1170864"/>
            <a:chExt cx="2959514" cy="15376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2691C4-4AFD-CEF9-D8A6-6FC1D94A5CA2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B27D0D-A025-9869-E598-F782C6C8D14D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2168D7A-0F53-8092-AC71-3A8B961BC8F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49715FFC-CD8A-C566-65D7-95D6E64721D1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6BB01725-BEA7-7932-3AEC-2F6EA55B8AE4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315BA-A64B-BA8B-356D-08E59D502C1A}"/>
                </a:ext>
              </a:extLst>
            </p:cNvPr>
            <p:cNvSpPr/>
            <p:nvPr/>
          </p:nvSpPr>
          <p:spPr>
            <a:xfrm>
              <a:off x="317642" y="1965327"/>
              <a:ext cx="28514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(Train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/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val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) 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4ADC2C2-F630-B3E5-721E-C84D6CCB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522754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E8A94D-BBF2-4BEB-6731-1D3C896067AF}"/>
              </a:ext>
            </a:extLst>
          </p:cNvPr>
          <p:cNvGrpSpPr/>
          <p:nvPr/>
        </p:nvGrpSpPr>
        <p:grpSpPr>
          <a:xfrm>
            <a:off x="7545165" y="42140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C92D7FD9-6282-9A60-7D1C-16FA4909E615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D22387D2-1E74-EEE5-8CB0-B7A92716C49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78FC5FA-EEAB-1C91-9EDA-901C89E8A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70" y="4962107"/>
            <a:ext cx="9333059" cy="1482028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DED53F-41A8-0247-1CFA-C0005763E55D}"/>
              </a:ext>
            </a:extLst>
          </p:cNvPr>
          <p:cNvCxnSpPr>
            <a:cxnSpLocks/>
          </p:cNvCxnSpPr>
          <p:nvPr/>
        </p:nvCxnSpPr>
        <p:spPr>
          <a:xfrm flipV="1">
            <a:off x="2797195" y="3484747"/>
            <a:ext cx="38758" cy="1477360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A40B2A3-2BFF-E2EB-6676-D2064829586C}"/>
              </a:ext>
            </a:extLst>
          </p:cNvPr>
          <p:cNvCxnSpPr>
            <a:cxnSpLocks/>
          </p:cNvCxnSpPr>
          <p:nvPr/>
        </p:nvCxnSpPr>
        <p:spPr>
          <a:xfrm flipV="1">
            <a:off x="5194185" y="4416739"/>
            <a:ext cx="0" cy="545368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2142091-2511-B715-8C02-D8F5F77DB744}"/>
              </a:ext>
            </a:extLst>
          </p:cNvPr>
          <p:cNvGrpSpPr/>
          <p:nvPr/>
        </p:nvGrpSpPr>
        <p:grpSpPr>
          <a:xfrm>
            <a:off x="2722312" y="1349204"/>
            <a:ext cx="2478599" cy="3049943"/>
            <a:chOff x="2390644" y="763780"/>
            <a:chExt cx="2478599" cy="30499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29A606E-1345-C6E3-6A92-845F56D4517E}"/>
                </a:ext>
              </a:extLst>
            </p:cNvPr>
            <p:cNvGrpSpPr/>
            <p:nvPr/>
          </p:nvGrpSpPr>
          <p:grpSpPr>
            <a:xfrm>
              <a:off x="2390644" y="763780"/>
              <a:ext cx="1564199" cy="2135543"/>
              <a:chOff x="1259151" y="2942852"/>
              <a:chExt cx="2152091" cy="2938171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4865371-EF01-9113-5578-FD025F00E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AB04778-54CF-F94F-9BBC-C738290AFB1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BE05B35-BD36-6FC3-9D41-8804A8AB94A9}"/>
                </a:ext>
              </a:extLst>
            </p:cNvPr>
            <p:cNvGrpSpPr/>
            <p:nvPr/>
          </p:nvGrpSpPr>
          <p:grpSpPr>
            <a:xfrm>
              <a:off x="2543044" y="916180"/>
              <a:ext cx="1564199" cy="2135543"/>
              <a:chOff x="1259151" y="2942852"/>
              <a:chExt cx="2152091" cy="2938171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D9EE542-C297-5B0B-8B4B-4AA13BD46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2CB3637-D931-0B8C-93D9-CB678812893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85272FF-C3CC-87FB-B192-478CFB253182}"/>
                </a:ext>
              </a:extLst>
            </p:cNvPr>
            <p:cNvGrpSpPr/>
            <p:nvPr/>
          </p:nvGrpSpPr>
          <p:grpSpPr>
            <a:xfrm>
              <a:off x="2695444" y="1068580"/>
              <a:ext cx="1564199" cy="2135543"/>
              <a:chOff x="1259151" y="2942852"/>
              <a:chExt cx="2152091" cy="2938171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094E1EA-C5C8-A68F-C52E-58B6B9F5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4D21C058-C90B-85CA-85F0-87DBA70A4D4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614279E-AA05-DA6A-4236-0EFB631753E7}"/>
                </a:ext>
              </a:extLst>
            </p:cNvPr>
            <p:cNvGrpSpPr/>
            <p:nvPr/>
          </p:nvGrpSpPr>
          <p:grpSpPr>
            <a:xfrm>
              <a:off x="2847844" y="1220980"/>
              <a:ext cx="1564199" cy="2135543"/>
              <a:chOff x="1259151" y="2942852"/>
              <a:chExt cx="2152091" cy="2938171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12601909-851C-A076-D647-62FC5035D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A60BF4FA-BEDD-5972-7C0B-C61AB1651299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06172D3-3BED-3A30-A521-F9D472572AB0}"/>
                </a:ext>
              </a:extLst>
            </p:cNvPr>
            <p:cNvGrpSpPr/>
            <p:nvPr/>
          </p:nvGrpSpPr>
          <p:grpSpPr>
            <a:xfrm>
              <a:off x="3000244" y="1373380"/>
              <a:ext cx="1564199" cy="2135543"/>
              <a:chOff x="1259151" y="2942852"/>
              <a:chExt cx="2152091" cy="2938171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DB548CCC-8F73-FB69-4BC8-E1AA3852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27912172-4E26-FE2E-7DCA-9A9CC3063B76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6560C67-9C7E-9613-1C37-A5E22DD834AA}"/>
                </a:ext>
              </a:extLst>
            </p:cNvPr>
            <p:cNvGrpSpPr/>
            <p:nvPr/>
          </p:nvGrpSpPr>
          <p:grpSpPr>
            <a:xfrm>
              <a:off x="3152644" y="1525780"/>
              <a:ext cx="1564199" cy="2135543"/>
              <a:chOff x="1259151" y="2942852"/>
              <a:chExt cx="2152091" cy="293817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C275C0E4-B664-54C2-5E22-1F742B7C6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00618EE-1C04-5602-EF87-A49A236A3527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FA486FB-1613-73C2-1451-586B845460C5}"/>
                </a:ext>
              </a:extLst>
            </p:cNvPr>
            <p:cNvGrpSpPr/>
            <p:nvPr/>
          </p:nvGrpSpPr>
          <p:grpSpPr>
            <a:xfrm>
              <a:off x="3305044" y="1678180"/>
              <a:ext cx="1564199" cy="2135543"/>
              <a:chOff x="1259151" y="2942852"/>
              <a:chExt cx="2152091" cy="2938171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7E8EF6D-D2D3-F9FF-1ACD-A7BEBD8A8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1F654360-7115-704D-BABA-8042B48C63DC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55C7022-01C6-6863-4112-C899571A00FC}"/>
              </a:ext>
            </a:extLst>
          </p:cNvPr>
          <p:cNvSpPr txBox="1"/>
          <p:nvPr/>
        </p:nvSpPr>
        <p:spPr>
          <a:xfrm>
            <a:off x="5766103" y="1405592"/>
            <a:ext cx="59554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Frame : 25FPS</a:t>
            </a:r>
          </a:p>
          <a:p>
            <a:r>
              <a:rPr lang="en-US" altLang="ko-KR" dirty="0"/>
              <a:t>Wav </a:t>
            </a:r>
            <a:r>
              <a:rPr lang="en-US" altLang="ko-KR" dirty="0" err="1"/>
              <a:t>Sample_rate</a:t>
            </a:r>
            <a:r>
              <a:rPr lang="en-US" altLang="ko-KR" dirty="0"/>
              <a:t> : 22KHZ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인당 </a:t>
            </a:r>
            <a:r>
              <a:rPr lang="en-US" altLang="ko-KR" dirty="0"/>
              <a:t>5</a:t>
            </a:r>
            <a:r>
              <a:rPr lang="ko-KR" altLang="en-US" dirty="0"/>
              <a:t>분 가량의 영상에서 말하는 부분만 </a:t>
            </a:r>
            <a:r>
              <a:rPr lang="en-US" altLang="ko-KR" dirty="0"/>
              <a:t>crop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해당 </a:t>
            </a:r>
            <a:r>
              <a:rPr lang="en-US" altLang="ko-KR" dirty="0"/>
              <a:t>crop</a:t>
            </a:r>
            <a:r>
              <a:rPr lang="ko-KR" altLang="en-US" dirty="0"/>
              <a:t>한 </a:t>
            </a:r>
            <a:r>
              <a:rPr lang="en-US" altLang="ko-KR" dirty="0"/>
              <a:t>3~7</a:t>
            </a:r>
            <a:r>
              <a:rPr lang="ko-KR" altLang="en-US" dirty="0"/>
              <a:t>초 길이의 한 영상에 대해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25fps * 5(</a:t>
            </a:r>
            <a:r>
              <a:rPr lang="ko-KR" altLang="en-US" dirty="0"/>
              <a:t>평균</a:t>
            </a:r>
            <a:r>
              <a:rPr lang="en-US" altLang="ko-KR" dirty="0"/>
              <a:t>)  </a:t>
            </a:r>
            <a:r>
              <a:rPr lang="ko-KR" altLang="en-US" dirty="0"/>
              <a:t>각 </a:t>
            </a:r>
            <a:r>
              <a:rPr lang="en-US" altLang="ko-KR" dirty="0"/>
              <a:t>125</a:t>
            </a:r>
            <a:r>
              <a:rPr lang="ko-KR" altLang="en-US" dirty="0"/>
              <a:t>장의 사진을 생성한다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사진에 </a:t>
            </a:r>
            <a:r>
              <a:rPr lang="en-US" altLang="ko-KR" dirty="0"/>
              <a:t>face</a:t>
            </a:r>
            <a:r>
              <a:rPr lang="ko-KR" altLang="en-US" dirty="0"/>
              <a:t>를 </a:t>
            </a:r>
            <a:r>
              <a:rPr lang="en-US" altLang="ko-KR" dirty="0"/>
              <a:t>detect</a:t>
            </a:r>
            <a:r>
              <a:rPr lang="ko-KR" altLang="en-US" dirty="0"/>
              <a:t>하고 얼굴 부분만 </a:t>
            </a:r>
            <a:r>
              <a:rPr lang="en-US" altLang="ko-KR" dirty="0"/>
              <a:t>crop</a:t>
            </a:r>
            <a:r>
              <a:rPr lang="ko-KR" altLang="en-US" dirty="0"/>
              <a:t>한다</a:t>
            </a:r>
            <a:r>
              <a:rPr lang="en-US" altLang="ko-KR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23458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20F191-DD01-3354-B58A-0AEA1739D046}"/>
              </a:ext>
            </a:extLst>
          </p:cNvPr>
          <p:cNvGrpSpPr/>
          <p:nvPr/>
        </p:nvGrpSpPr>
        <p:grpSpPr>
          <a:xfrm>
            <a:off x="-376672" y="666361"/>
            <a:ext cx="2959514" cy="1537680"/>
            <a:chOff x="209577" y="1170864"/>
            <a:chExt cx="2959514" cy="15376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2691C4-4AFD-CEF9-D8A6-6FC1D94A5CA2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B27D0D-A025-9869-E598-F782C6C8D14D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2168D7A-0F53-8092-AC71-3A8B961BC8F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49715FFC-CD8A-C566-65D7-95D6E64721D1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6BB01725-BEA7-7932-3AEC-2F6EA55B8AE4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315BA-A64B-BA8B-356D-08E59D502C1A}"/>
                </a:ext>
              </a:extLst>
            </p:cNvPr>
            <p:cNvSpPr/>
            <p:nvPr/>
          </p:nvSpPr>
          <p:spPr>
            <a:xfrm>
              <a:off x="317642" y="1965327"/>
              <a:ext cx="28514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(Train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/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val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) 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4ADC2C2-F630-B3E5-721E-C84D6CCB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E8A94D-BBF2-4BEB-6731-1D3C896067AF}"/>
              </a:ext>
            </a:extLst>
          </p:cNvPr>
          <p:cNvGrpSpPr/>
          <p:nvPr/>
        </p:nvGrpSpPr>
        <p:grpSpPr>
          <a:xfrm>
            <a:off x="7545165" y="42140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C92D7FD9-6282-9A60-7D1C-16FA4909E615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D22387D2-1E74-EEE5-8CB0-B7A92716C49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A4D62957-46C6-904A-A07F-E9E141FEA882}"/>
              </a:ext>
            </a:extLst>
          </p:cNvPr>
          <p:cNvGraphicFramePr/>
          <p:nvPr/>
        </p:nvGraphicFramePr>
        <p:xfrm>
          <a:off x="7247111" y="722012"/>
          <a:ext cx="2824480" cy="243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21A199F-3CDA-43D9-249C-64E11AB7E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2353479" y="3694871"/>
            <a:ext cx="2752492" cy="13726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4A2337F-62CB-404B-AAC8-9383C352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5575914" y="2608311"/>
            <a:ext cx="4866580" cy="24592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C4A891-A74E-34BE-20A3-A570560A7A3F}"/>
              </a:ext>
            </a:extLst>
          </p:cNvPr>
          <p:cNvSpPr txBox="1"/>
          <p:nvPr/>
        </p:nvSpPr>
        <p:spPr>
          <a:xfrm>
            <a:off x="2619830" y="1912190"/>
            <a:ext cx="285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Discriminator </a:t>
            </a:r>
            <a:r>
              <a:rPr lang="ko-KR" altLang="en-US" dirty="0"/>
              <a:t>데이터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8856D-5B4A-05AC-F051-AD345B071CFA}"/>
              </a:ext>
            </a:extLst>
          </p:cNvPr>
          <p:cNvSpPr txBox="1"/>
          <p:nvPr/>
        </p:nvSpPr>
        <p:spPr>
          <a:xfrm>
            <a:off x="6572849" y="1901642"/>
            <a:ext cx="279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데이터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2552D0-7A39-7FF6-9747-7BAB4DD3AF7E}"/>
              </a:ext>
            </a:extLst>
          </p:cNvPr>
          <p:cNvSpPr txBox="1"/>
          <p:nvPr/>
        </p:nvSpPr>
        <p:spPr>
          <a:xfrm>
            <a:off x="6235605" y="5404892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소요 시간 </a:t>
            </a:r>
            <a:r>
              <a:rPr lang="en-US" altLang="ko-KR" dirty="0"/>
              <a:t>: 60hour </a:t>
            </a:r>
          </a:p>
          <a:p>
            <a:endParaRPr lang="en-US" altLang="ko-KR" dirty="0"/>
          </a:p>
          <a:p>
            <a:r>
              <a:rPr lang="ko-KR" altLang="en-US" dirty="0"/>
              <a:t>총 음성 개수 </a:t>
            </a:r>
            <a:r>
              <a:rPr lang="en-US" altLang="ko-KR" dirty="0"/>
              <a:t>: 30k </a:t>
            </a:r>
          </a:p>
          <a:p>
            <a:endParaRPr lang="en-US" altLang="ko-KR" dirty="0"/>
          </a:p>
          <a:p>
            <a:r>
              <a:rPr lang="ko-KR" altLang="en-US" dirty="0"/>
              <a:t>총 사진 개수 </a:t>
            </a:r>
            <a:r>
              <a:rPr lang="en-US" altLang="ko-KR" dirty="0"/>
              <a:t>: 30k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125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065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F575E5-0A42-9EDC-B228-A213344706D2}"/>
              </a:ext>
            </a:extLst>
          </p:cNvPr>
          <p:cNvSpPr/>
          <p:nvPr/>
        </p:nvSpPr>
        <p:spPr>
          <a:xfrm>
            <a:off x="8937281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환경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F1E245-3F94-E9A3-909F-85B6124C8BFF}"/>
              </a:ext>
            </a:extLst>
          </p:cNvPr>
          <p:cNvSpPr/>
          <p:nvPr/>
        </p:nvSpPr>
        <p:spPr>
          <a:xfrm>
            <a:off x="9865358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759F19-C59E-3DB7-F647-815F52DEE2F7}"/>
              </a:ext>
            </a:extLst>
          </p:cNvPr>
          <p:cNvSpPr/>
          <p:nvPr/>
        </p:nvSpPr>
        <p:spPr>
          <a:xfrm>
            <a:off x="10793435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기대효과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734821-BBFD-0620-2F5F-E174C3C88097}"/>
              </a:ext>
            </a:extLst>
          </p:cNvPr>
          <p:cNvSpPr/>
          <p:nvPr/>
        </p:nvSpPr>
        <p:spPr>
          <a:xfrm>
            <a:off x="8009204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3AB99-C4F7-9883-A853-D8B72450CAB8}"/>
              </a:ext>
            </a:extLst>
          </p:cNvPr>
          <p:cNvSpPr/>
          <p:nvPr/>
        </p:nvSpPr>
        <p:spPr>
          <a:xfrm>
            <a:off x="7081127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배경</a:t>
            </a: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B05EBA3E-F6E0-93FE-87C9-652999D8987E}"/>
              </a:ext>
            </a:extLst>
          </p:cNvPr>
          <p:cNvGrpSpPr/>
          <p:nvPr/>
        </p:nvGrpSpPr>
        <p:grpSpPr>
          <a:xfrm>
            <a:off x="1335018" y="1011801"/>
            <a:ext cx="9540055" cy="4099460"/>
            <a:chOff x="1335018" y="1011801"/>
            <a:chExt cx="9540055" cy="4099460"/>
          </a:xfrm>
        </p:grpSpPr>
        <p:grpSp>
          <p:nvGrpSpPr>
            <p:cNvPr id="1077" name="그룹 1076">
              <a:extLst>
                <a:ext uri="{FF2B5EF4-FFF2-40B4-BE49-F238E27FC236}">
                  <a16:creationId xmlns:a16="http://schemas.microsoft.com/office/drawing/2014/main" id="{821F8792-4E13-739F-3744-2E534391106F}"/>
                </a:ext>
              </a:extLst>
            </p:cNvPr>
            <p:cNvGrpSpPr/>
            <p:nvPr/>
          </p:nvGrpSpPr>
          <p:grpSpPr>
            <a:xfrm>
              <a:off x="1335018" y="1011801"/>
              <a:ext cx="9540055" cy="4099460"/>
              <a:chOff x="1335018" y="1161091"/>
              <a:chExt cx="9540055" cy="4099460"/>
            </a:xfrm>
          </p:grpSpPr>
          <p:grpSp>
            <p:nvGrpSpPr>
              <p:cNvPr id="1063" name="그룹 1062">
                <a:extLst>
                  <a:ext uri="{FF2B5EF4-FFF2-40B4-BE49-F238E27FC236}">
                    <a16:creationId xmlns:a16="http://schemas.microsoft.com/office/drawing/2014/main" id="{5E2F114F-BC06-2D5C-513B-578E54701DD5}"/>
                  </a:ext>
                </a:extLst>
              </p:cNvPr>
              <p:cNvGrpSpPr/>
              <p:nvPr/>
            </p:nvGrpSpPr>
            <p:grpSpPr>
              <a:xfrm>
                <a:off x="1335018" y="1161091"/>
                <a:ext cx="9540055" cy="4099460"/>
                <a:chOff x="201157" y="886868"/>
                <a:chExt cx="9540055" cy="4099460"/>
              </a:xfrm>
            </p:grpSpPr>
            <p:sp>
              <p:nvSpPr>
                <p:cNvPr id="1052" name="직사각형 1051">
                  <a:extLst>
                    <a:ext uri="{FF2B5EF4-FFF2-40B4-BE49-F238E27FC236}">
                      <a16:creationId xmlns:a16="http://schemas.microsoft.com/office/drawing/2014/main" id="{D31D90A7-0367-A80E-210C-F840F0810E08}"/>
                    </a:ext>
                  </a:extLst>
                </p:cNvPr>
                <p:cNvSpPr/>
                <p:nvPr/>
              </p:nvSpPr>
              <p:spPr>
                <a:xfrm>
                  <a:off x="8287289" y="3370031"/>
                  <a:ext cx="83574" cy="574544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1" name="직사각형 1050">
                  <a:extLst>
                    <a:ext uri="{FF2B5EF4-FFF2-40B4-BE49-F238E27FC236}">
                      <a16:creationId xmlns:a16="http://schemas.microsoft.com/office/drawing/2014/main" id="{A8300066-DE5E-70A2-3742-EDB93F4969D7}"/>
                    </a:ext>
                  </a:extLst>
                </p:cNvPr>
                <p:cNvSpPr/>
                <p:nvPr/>
              </p:nvSpPr>
              <p:spPr>
                <a:xfrm>
                  <a:off x="7776258" y="3163401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0" name="직사각형 1049">
                  <a:extLst>
                    <a:ext uri="{FF2B5EF4-FFF2-40B4-BE49-F238E27FC236}">
                      <a16:creationId xmlns:a16="http://schemas.microsoft.com/office/drawing/2014/main" id="{397BA635-0862-4DCE-6442-5C01D17B608A}"/>
                    </a:ext>
                  </a:extLst>
                </p:cNvPr>
                <p:cNvSpPr/>
                <p:nvPr/>
              </p:nvSpPr>
              <p:spPr>
                <a:xfrm>
                  <a:off x="7243084" y="2908791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9" name="직사각형 1048">
                  <a:extLst>
                    <a:ext uri="{FF2B5EF4-FFF2-40B4-BE49-F238E27FC236}">
                      <a16:creationId xmlns:a16="http://schemas.microsoft.com/office/drawing/2014/main" id="{38BBEB90-AECD-C41A-0F89-7F1AAD98211C}"/>
                    </a:ext>
                  </a:extLst>
                </p:cNvPr>
                <p:cNvSpPr/>
                <p:nvPr/>
              </p:nvSpPr>
              <p:spPr>
                <a:xfrm>
                  <a:off x="6720111" y="2653986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8" name="직사각형 1047">
                  <a:extLst>
                    <a:ext uri="{FF2B5EF4-FFF2-40B4-BE49-F238E27FC236}">
                      <a16:creationId xmlns:a16="http://schemas.microsoft.com/office/drawing/2014/main" id="{4D0CC3FF-BEA1-F9A0-FEB5-56EAE33B6ADE}"/>
                    </a:ext>
                  </a:extLst>
                </p:cNvPr>
                <p:cNvSpPr/>
                <p:nvPr/>
              </p:nvSpPr>
              <p:spPr>
                <a:xfrm>
                  <a:off x="6196382" y="2649019"/>
                  <a:ext cx="83574" cy="1065078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7" name="직사각형 1046">
                  <a:extLst>
                    <a:ext uri="{FF2B5EF4-FFF2-40B4-BE49-F238E27FC236}">
                      <a16:creationId xmlns:a16="http://schemas.microsoft.com/office/drawing/2014/main" id="{35BC8128-7434-6011-6635-340B05D685C2}"/>
                    </a:ext>
                  </a:extLst>
                </p:cNvPr>
                <p:cNvSpPr/>
                <p:nvPr/>
              </p:nvSpPr>
              <p:spPr>
                <a:xfrm>
                  <a:off x="5667633" y="2559663"/>
                  <a:ext cx="83574" cy="116652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6" name="직사각형 1045">
                  <a:extLst>
                    <a:ext uri="{FF2B5EF4-FFF2-40B4-BE49-F238E27FC236}">
                      <a16:creationId xmlns:a16="http://schemas.microsoft.com/office/drawing/2014/main" id="{A0AAC4B0-A671-3F4D-D8C5-A5DB063E395C}"/>
                    </a:ext>
                  </a:extLst>
                </p:cNvPr>
                <p:cNvSpPr/>
                <p:nvPr/>
              </p:nvSpPr>
              <p:spPr>
                <a:xfrm>
                  <a:off x="5150645" y="2518753"/>
                  <a:ext cx="83574" cy="116652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5" name="직사각형 1044">
                  <a:extLst>
                    <a:ext uri="{FF2B5EF4-FFF2-40B4-BE49-F238E27FC236}">
                      <a16:creationId xmlns:a16="http://schemas.microsoft.com/office/drawing/2014/main" id="{F1B6A12D-3DCF-0F2E-82A9-E9D98004595A}"/>
                    </a:ext>
                  </a:extLst>
                </p:cNvPr>
                <p:cNvSpPr/>
                <p:nvPr/>
              </p:nvSpPr>
              <p:spPr>
                <a:xfrm>
                  <a:off x="4616508" y="2426355"/>
                  <a:ext cx="83574" cy="1449267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4" name="직사각형 1043">
                  <a:extLst>
                    <a:ext uri="{FF2B5EF4-FFF2-40B4-BE49-F238E27FC236}">
                      <a16:creationId xmlns:a16="http://schemas.microsoft.com/office/drawing/2014/main" id="{3A0BA837-9003-A55B-DBC0-AB0D47CF4F1F}"/>
                    </a:ext>
                  </a:extLst>
                </p:cNvPr>
                <p:cNvSpPr/>
                <p:nvPr/>
              </p:nvSpPr>
              <p:spPr>
                <a:xfrm>
                  <a:off x="4104609" y="2313725"/>
                  <a:ext cx="83574" cy="153947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3" name="직사각형 1042">
                  <a:extLst>
                    <a:ext uri="{FF2B5EF4-FFF2-40B4-BE49-F238E27FC236}">
                      <a16:creationId xmlns:a16="http://schemas.microsoft.com/office/drawing/2014/main" id="{71B2D321-9F12-EB47-F451-14F3925B7D9E}"/>
                    </a:ext>
                  </a:extLst>
                </p:cNvPr>
                <p:cNvSpPr/>
                <p:nvPr/>
              </p:nvSpPr>
              <p:spPr>
                <a:xfrm>
                  <a:off x="3568073" y="2313725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1" name="직사각형 1040">
                  <a:extLst>
                    <a:ext uri="{FF2B5EF4-FFF2-40B4-BE49-F238E27FC236}">
                      <a16:creationId xmlns:a16="http://schemas.microsoft.com/office/drawing/2014/main" id="{5D67A817-B8D1-96CD-C820-6236F5CCC11C}"/>
                    </a:ext>
                  </a:extLst>
                </p:cNvPr>
                <p:cNvSpPr/>
                <p:nvPr/>
              </p:nvSpPr>
              <p:spPr>
                <a:xfrm>
                  <a:off x="3061893" y="2175032"/>
                  <a:ext cx="83574" cy="101605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0" name="직사각형 1039">
                  <a:extLst>
                    <a:ext uri="{FF2B5EF4-FFF2-40B4-BE49-F238E27FC236}">
                      <a16:creationId xmlns:a16="http://schemas.microsoft.com/office/drawing/2014/main" id="{B0545C37-4644-F26A-F36A-82031A18E9BA}"/>
                    </a:ext>
                  </a:extLst>
                </p:cNvPr>
                <p:cNvSpPr/>
                <p:nvPr/>
              </p:nvSpPr>
              <p:spPr>
                <a:xfrm>
                  <a:off x="2524194" y="2192744"/>
                  <a:ext cx="83574" cy="1352364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9" name="직사각형 1038">
                  <a:extLst>
                    <a:ext uri="{FF2B5EF4-FFF2-40B4-BE49-F238E27FC236}">
                      <a16:creationId xmlns:a16="http://schemas.microsoft.com/office/drawing/2014/main" id="{CBC29051-D748-F200-5C61-1C88011EA293}"/>
                    </a:ext>
                  </a:extLst>
                </p:cNvPr>
                <p:cNvSpPr/>
                <p:nvPr/>
              </p:nvSpPr>
              <p:spPr>
                <a:xfrm>
                  <a:off x="2016334" y="2081421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8" name="직사각형 1037">
                  <a:extLst>
                    <a:ext uri="{FF2B5EF4-FFF2-40B4-BE49-F238E27FC236}">
                      <a16:creationId xmlns:a16="http://schemas.microsoft.com/office/drawing/2014/main" id="{FC1486C5-3BFA-CE2F-5BA1-51A4C503EBD8}"/>
                    </a:ext>
                  </a:extLst>
                </p:cNvPr>
                <p:cNvSpPr/>
                <p:nvPr/>
              </p:nvSpPr>
              <p:spPr>
                <a:xfrm>
                  <a:off x="1486361" y="1949211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7" name="직사각형 1036">
                  <a:extLst>
                    <a:ext uri="{FF2B5EF4-FFF2-40B4-BE49-F238E27FC236}">
                      <a16:creationId xmlns:a16="http://schemas.microsoft.com/office/drawing/2014/main" id="{20A586B1-C94D-4A94-6283-AABE19B6E2D7}"/>
                    </a:ext>
                  </a:extLst>
                </p:cNvPr>
                <p:cNvSpPr/>
                <p:nvPr/>
              </p:nvSpPr>
              <p:spPr>
                <a:xfrm>
                  <a:off x="971769" y="1856813"/>
                  <a:ext cx="83574" cy="2395796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23CF28E-D309-7002-4AED-5D9198557BE0}"/>
                    </a:ext>
                  </a:extLst>
                </p:cNvPr>
                <p:cNvSpPr txBox="1"/>
                <p:nvPr/>
              </p:nvSpPr>
              <p:spPr>
                <a:xfrm>
                  <a:off x="363877" y="886868"/>
                  <a:ext cx="5423163" cy="407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ea typeface="Tmon몬소리 Black" panose="02000A03000000000000"/>
                    </a:rPr>
                    <a:t>&lt; OECD </a:t>
                  </a:r>
                  <a:r>
                    <a:rPr lang="ko-KR" altLang="en-US" dirty="0">
                      <a:ea typeface="Tmon몬소리 Black" panose="02000A03000000000000"/>
                    </a:rPr>
                    <a:t>세대 간 디지털 숙련도 격차 </a:t>
                  </a:r>
                  <a:r>
                    <a:rPr lang="en-US" altLang="ko-KR" dirty="0">
                      <a:ea typeface="Tmon몬소리 Black" panose="02000A03000000000000"/>
                    </a:rPr>
                    <a:t>&gt;</a:t>
                  </a:r>
                  <a:endParaRPr lang="ko-KR" altLang="en-US" dirty="0">
                    <a:ea typeface="Tmon몬소리 Black" panose="02000A03000000000000"/>
                  </a:endParaRPr>
                </a:p>
              </p:txBody>
            </p: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A35D1FB1-297A-A71F-FC5A-F5481F14A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734" y="1330525"/>
                  <a:ext cx="0" cy="317035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22821CB2-4C10-209A-5D23-55778FA6C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734" y="4500878"/>
                  <a:ext cx="838731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5BD12CF-5D2A-CC98-DF22-E01DFAE6A74B}"/>
                    </a:ext>
                  </a:extLst>
                </p:cNvPr>
                <p:cNvSpPr/>
                <p:nvPr/>
              </p:nvSpPr>
              <p:spPr>
                <a:xfrm>
                  <a:off x="201954" y="1442869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70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542DECF-3616-70F3-5821-F203D92072E0}"/>
                    </a:ext>
                  </a:extLst>
                </p:cNvPr>
                <p:cNvSpPr/>
                <p:nvPr/>
              </p:nvSpPr>
              <p:spPr>
                <a:xfrm>
                  <a:off x="201954" y="1851033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60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0B11DEFF-6FC8-B2D4-3235-0FED91D67C2C}"/>
                    </a:ext>
                  </a:extLst>
                </p:cNvPr>
                <p:cNvSpPr/>
                <p:nvPr/>
              </p:nvSpPr>
              <p:spPr>
                <a:xfrm>
                  <a:off x="201158" y="2257421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50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ABE22D70-C223-FA6B-7908-972AE3579D52}"/>
                    </a:ext>
                  </a:extLst>
                </p:cNvPr>
                <p:cNvSpPr/>
                <p:nvPr/>
              </p:nvSpPr>
              <p:spPr>
                <a:xfrm>
                  <a:off x="201316" y="2668472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40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731E8EF-7652-81EF-E62F-9E5ED9C16E69}"/>
                    </a:ext>
                  </a:extLst>
                </p:cNvPr>
                <p:cNvSpPr/>
                <p:nvPr/>
              </p:nvSpPr>
              <p:spPr>
                <a:xfrm>
                  <a:off x="201157" y="3073715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30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9735A1FB-A652-19D3-76C7-F5C8DBE9A0B3}"/>
                    </a:ext>
                  </a:extLst>
                </p:cNvPr>
                <p:cNvSpPr/>
                <p:nvPr/>
              </p:nvSpPr>
              <p:spPr>
                <a:xfrm>
                  <a:off x="201979" y="3481976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20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B19DB9B-9453-28C1-4EAC-2B894B6A6C2E}"/>
                    </a:ext>
                  </a:extLst>
                </p:cNvPr>
                <p:cNvSpPr/>
                <p:nvPr/>
              </p:nvSpPr>
              <p:spPr>
                <a:xfrm>
                  <a:off x="201157" y="3889109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10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grpSp>
              <p:nvGrpSpPr>
                <p:cNvPr id="1061" name="그룹 1060">
                  <a:extLst>
                    <a:ext uri="{FF2B5EF4-FFF2-40B4-BE49-F238E27FC236}">
                      <a16:creationId xmlns:a16="http://schemas.microsoft.com/office/drawing/2014/main" id="{D25FC803-2ABC-E9B3-B2EA-D35B94A00FB7}"/>
                    </a:ext>
                  </a:extLst>
                </p:cNvPr>
                <p:cNvGrpSpPr/>
                <p:nvPr/>
              </p:nvGrpSpPr>
              <p:grpSpPr>
                <a:xfrm>
                  <a:off x="7772002" y="1361285"/>
                  <a:ext cx="1969210" cy="474536"/>
                  <a:chOff x="4671293" y="1263402"/>
                  <a:chExt cx="1909621" cy="429968"/>
                </a:xfrm>
              </p:grpSpPr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776FFA9C-79A8-F943-5B2E-B267A6FD1776}"/>
                      </a:ext>
                    </a:extLst>
                  </p:cNvPr>
                  <p:cNvSpPr/>
                  <p:nvPr/>
                </p:nvSpPr>
                <p:spPr>
                  <a:xfrm>
                    <a:off x="4673608" y="1340573"/>
                    <a:ext cx="101596" cy="101596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4" name="다이아몬드 33">
                    <a:extLst>
                      <a:ext uri="{FF2B5EF4-FFF2-40B4-BE49-F238E27FC236}">
                        <a16:creationId xmlns:a16="http://schemas.microsoft.com/office/drawing/2014/main" id="{B0A19323-0903-0F37-14E0-6D46A8EEA5EB}"/>
                      </a:ext>
                    </a:extLst>
                  </p:cNvPr>
                  <p:cNvSpPr/>
                  <p:nvPr/>
                </p:nvSpPr>
                <p:spPr>
                  <a:xfrm>
                    <a:off x="4671293" y="1517836"/>
                    <a:ext cx="101596" cy="101596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29A05E1-E123-4D91-9DE6-789525F67F18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594" y="1463302"/>
                    <a:ext cx="1798320" cy="230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50" dirty="0">
                        <a:ea typeface="Tmon몬소리 Black" panose="02000A03000000000000"/>
                      </a:rPr>
                      <a:t>16 – 24</a:t>
                    </a:r>
                    <a:r>
                      <a:rPr lang="ko-KR" altLang="en-US" sz="1050" dirty="0">
                        <a:ea typeface="Tmon몬소리 Black" panose="02000A03000000000000"/>
                      </a:rPr>
                      <a:t>세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560D1D5-540F-93BA-42AE-1D5FB1C97A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594" y="1263402"/>
                    <a:ext cx="1798320" cy="230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50" dirty="0">
                        <a:ea typeface="Tmon몬소리 Black" panose="02000A03000000000000"/>
                      </a:rPr>
                      <a:t>55 – 65</a:t>
                    </a:r>
                    <a:r>
                      <a:rPr lang="ko-KR" altLang="en-US" sz="1050" dirty="0">
                        <a:ea typeface="Tmon몬소리 Black" panose="02000A03000000000000"/>
                      </a:rPr>
                      <a:t>세</a:t>
                    </a:r>
                  </a:p>
                </p:txBody>
              </p:sp>
            </p:grpSp>
            <p:sp>
              <p:nvSpPr>
                <p:cNvPr id="37" name="다이아몬드 36">
                  <a:extLst>
                    <a:ext uri="{FF2B5EF4-FFF2-40B4-BE49-F238E27FC236}">
                      <a16:creationId xmlns:a16="http://schemas.microsoft.com/office/drawing/2014/main" id="{961B637A-DDEF-71F6-E67C-5EA4963EE8B4}"/>
                    </a:ext>
                  </a:extLst>
                </p:cNvPr>
                <p:cNvSpPr/>
                <p:nvPr/>
              </p:nvSpPr>
              <p:spPr>
                <a:xfrm>
                  <a:off x="962854" y="1797340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F47D928-205E-E4E4-FD4C-9254C5A1C534}"/>
                    </a:ext>
                  </a:extLst>
                </p:cNvPr>
                <p:cNvSpPr/>
                <p:nvPr/>
              </p:nvSpPr>
              <p:spPr>
                <a:xfrm>
                  <a:off x="962854" y="4213498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다이아몬드 40">
                  <a:extLst>
                    <a:ext uri="{FF2B5EF4-FFF2-40B4-BE49-F238E27FC236}">
                      <a16:creationId xmlns:a16="http://schemas.microsoft.com/office/drawing/2014/main" id="{9CC5171E-547E-E25D-674F-8C2C80C1C5F9}"/>
                    </a:ext>
                  </a:extLst>
                </p:cNvPr>
                <p:cNvSpPr/>
                <p:nvPr/>
              </p:nvSpPr>
              <p:spPr>
                <a:xfrm>
                  <a:off x="1475130" y="188549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A031DAF7-70CF-D0EA-008D-0C99A6D92F01}"/>
                    </a:ext>
                  </a:extLst>
                </p:cNvPr>
                <p:cNvSpPr/>
                <p:nvPr/>
              </p:nvSpPr>
              <p:spPr>
                <a:xfrm>
                  <a:off x="1475130" y="3379097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다이아몬드 43">
                  <a:extLst>
                    <a:ext uri="{FF2B5EF4-FFF2-40B4-BE49-F238E27FC236}">
                      <a16:creationId xmlns:a16="http://schemas.microsoft.com/office/drawing/2014/main" id="{E6394C73-2B57-B5B7-C6B2-837B90A71812}"/>
                    </a:ext>
                  </a:extLst>
                </p:cNvPr>
                <p:cNvSpPr/>
                <p:nvPr/>
              </p:nvSpPr>
              <p:spPr>
                <a:xfrm>
                  <a:off x="8276693" y="3323033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C8B1F98-5111-6F53-C426-F2326D2F33F9}"/>
                    </a:ext>
                  </a:extLst>
                </p:cNvPr>
                <p:cNvSpPr/>
                <p:nvPr/>
              </p:nvSpPr>
              <p:spPr>
                <a:xfrm>
                  <a:off x="7766534" y="3900460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다이아몬드 46">
                  <a:extLst>
                    <a:ext uri="{FF2B5EF4-FFF2-40B4-BE49-F238E27FC236}">
                      <a16:creationId xmlns:a16="http://schemas.microsoft.com/office/drawing/2014/main" id="{E570D944-4EAB-3185-D095-20C492339792}"/>
                    </a:ext>
                  </a:extLst>
                </p:cNvPr>
                <p:cNvSpPr/>
                <p:nvPr/>
              </p:nvSpPr>
              <p:spPr>
                <a:xfrm>
                  <a:off x="2006443" y="201174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F41DDD4C-1BF7-78DE-D2DB-54F82F35E8B4}"/>
                    </a:ext>
                  </a:extLst>
                </p:cNvPr>
                <p:cNvSpPr/>
                <p:nvPr/>
              </p:nvSpPr>
              <p:spPr>
                <a:xfrm>
                  <a:off x="2006596" y="3548816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28A4F505-5538-C783-3228-AFC65F51E388}"/>
                    </a:ext>
                  </a:extLst>
                </p:cNvPr>
                <p:cNvSpPr/>
                <p:nvPr/>
              </p:nvSpPr>
              <p:spPr>
                <a:xfrm>
                  <a:off x="2512996" y="2127802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65066D3C-D0F7-1497-EC54-962E30AFECD2}"/>
                    </a:ext>
                  </a:extLst>
                </p:cNvPr>
                <p:cNvSpPr/>
                <p:nvPr/>
              </p:nvSpPr>
              <p:spPr>
                <a:xfrm>
                  <a:off x="2512996" y="3527184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다이아몬드 52">
                  <a:extLst>
                    <a:ext uri="{FF2B5EF4-FFF2-40B4-BE49-F238E27FC236}">
                      <a16:creationId xmlns:a16="http://schemas.microsoft.com/office/drawing/2014/main" id="{42726CF3-00AE-1D4C-7042-87FA3BF44E62}"/>
                    </a:ext>
                  </a:extLst>
                </p:cNvPr>
                <p:cNvSpPr/>
                <p:nvPr/>
              </p:nvSpPr>
              <p:spPr>
                <a:xfrm>
                  <a:off x="3052155" y="2134418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5065E3DC-8206-4CDE-48AB-2C68DAE49281}"/>
                    </a:ext>
                  </a:extLst>
                </p:cNvPr>
                <p:cNvSpPr/>
                <p:nvPr/>
              </p:nvSpPr>
              <p:spPr>
                <a:xfrm>
                  <a:off x="3050768" y="310229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다이아몬드 55">
                  <a:extLst>
                    <a:ext uri="{FF2B5EF4-FFF2-40B4-BE49-F238E27FC236}">
                      <a16:creationId xmlns:a16="http://schemas.microsoft.com/office/drawing/2014/main" id="{5E09EDBB-448F-CC88-818B-68C8AB5F6F1B}"/>
                    </a:ext>
                  </a:extLst>
                </p:cNvPr>
                <p:cNvSpPr/>
                <p:nvPr/>
              </p:nvSpPr>
              <p:spPr>
                <a:xfrm>
                  <a:off x="3554854" y="224673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4789CB69-D0FB-DC8A-1ADA-CBB9CC2F5C0F}"/>
                    </a:ext>
                  </a:extLst>
                </p:cNvPr>
                <p:cNvSpPr/>
                <p:nvPr/>
              </p:nvSpPr>
              <p:spPr>
                <a:xfrm>
                  <a:off x="3557428" y="3716061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다이아몬드 58">
                  <a:extLst>
                    <a:ext uri="{FF2B5EF4-FFF2-40B4-BE49-F238E27FC236}">
                      <a16:creationId xmlns:a16="http://schemas.microsoft.com/office/drawing/2014/main" id="{5D6A1A18-5786-7693-CD57-E0CF1D2EBC81}"/>
                    </a:ext>
                  </a:extLst>
                </p:cNvPr>
                <p:cNvSpPr/>
                <p:nvPr/>
              </p:nvSpPr>
              <p:spPr>
                <a:xfrm>
                  <a:off x="5137922" y="2461713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494D1A7-5AB9-B639-4086-7E9CC3004ECF}"/>
                    </a:ext>
                  </a:extLst>
                </p:cNvPr>
                <p:cNvSpPr/>
                <p:nvPr/>
              </p:nvSpPr>
              <p:spPr>
                <a:xfrm>
                  <a:off x="5137922" y="3614057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다이아몬드 61">
                  <a:extLst>
                    <a:ext uri="{FF2B5EF4-FFF2-40B4-BE49-F238E27FC236}">
                      <a16:creationId xmlns:a16="http://schemas.microsoft.com/office/drawing/2014/main" id="{852F4901-0DA6-35C1-1EA5-B3FAD00D05F6}"/>
                    </a:ext>
                  </a:extLst>
                </p:cNvPr>
                <p:cNvSpPr/>
                <p:nvPr/>
              </p:nvSpPr>
              <p:spPr>
                <a:xfrm>
                  <a:off x="4094013" y="225255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E95F7DA-46E7-CC4F-4101-F4FE55265647}"/>
                    </a:ext>
                  </a:extLst>
                </p:cNvPr>
                <p:cNvSpPr/>
                <p:nvPr/>
              </p:nvSpPr>
              <p:spPr>
                <a:xfrm>
                  <a:off x="4097474" y="379713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4" name="다이아몬드 1023">
                  <a:extLst>
                    <a:ext uri="{FF2B5EF4-FFF2-40B4-BE49-F238E27FC236}">
                      <a16:creationId xmlns:a16="http://schemas.microsoft.com/office/drawing/2014/main" id="{A8F59383-1B80-740E-81AD-96CAE2EA501D}"/>
                    </a:ext>
                  </a:extLst>
                </p:cNvPr>
                <p:cNvSpPr/>
                <p:nvPr/>
              </p:nvSpPr>
              <p:spPr>
                <a:xfrm>
                  <a:off x="4602822" y="236468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5" name="다이아몬드 1024">
                  <a:extLst>
                    <a:ext uri="{FF2B5EF4-FFF2-40B4-BE49-F238E27FC236}">
                      <a16:creationId xmlns:a16="http://schemas.microsoft.com/office/drawing/2014/main" id="{6812A6E9-B1D3-D530-70E4-867E81EAE630}"/>
                    </a:ext>
                  </a:extLst>
                </p:cNvPr>
                <p:cNvSpPr/>
                <p:nvPr/>
              </p:nvSpPr>
              <p:spPr>
                <a:xfrm>
                  <a:off x="5657307" y="2500040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7" name="다이아몬드 1026">
                  <a:extLst>
                    <a:ext uri="{FF2B5EF4-FFF2-40B4-BE49-F238E27FC236}">
                      <a16:creationId xmlns:a16="http://schemas.microsoft.com/office/drawing/2014/main" id="{061662BB-F06A-797B-5FDF-A684FA621E0B}"/>
                    </a:ext>
                  </a:extLst>
                </p:cNvPr>
                <p:cNvSpPr/>
                <p:nvPr/>
              </p:nvSpPr>
              <p:spPr>
                <a:xfrm>
                  <a:off x="6181930" y="2592316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8" name="다이아몬드 1027">
                  <a:extLst>
                    <a:ext uri="{FF2B5EF4-FFF2-40B4-BE49-F238E27FC236}">
                      <a16:creationId xmlns:a16="http://schemas.microsoft.com/office/drawing/2014/main" id="{FBA8EF1F-FFF5-9472-E862-079C4F972696}"/>
                    </a:ext>
                  </a:extLst>
                </p:cNvPr>
                <p:cNvSpPr/>
                <p:nvPr/>
              </p:nvSpPr>
              <p:spPr>
                <a:xfrm>
                  <a:off x="6709518" y="260934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9" name="다이아몬드 1028">
                  <a:extLst>
                    <a:ext uri="{FF2B5EF4-FFF2-40B4-BE49-F238E27FC236}">
                      <a16:creationId xmlns:a16="http://schemas.microsoft.com/office/drawing/2014/main" id="{34A1111D-6161-C164-9BBF-8B16529EA877}"/>
                    </a:ext>
                  </a:extLst>
                </p:cNvPr>
                <p:cNvSpPr/>
                <p:nvPr/>
              </p:nvSpPr>
              <p:spPr>
                <a:xfrm>
                  <a:off x="7232965" y="284424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0" name="다이아몬드 1029">
                  <a:extLst>
                    <a:ext uri="{FF2B5EF4-FFF2-40B4-BE49-F238E27FC236}">
                      <a16:creationId xmlns:a16="http://schemas.microsoft.com/office/drawing/2014/main" id="{C394F695-4DD2-E272-4D6F-9E93445BD0C2}"/>
                    </a:ext>
                  </a:extLst>
                </p:cNvPr>
                <p:cNvSpPr/>
                <p:nvPr/>
              </p:nvSpPr>
              <p:spPr>
                <a:xfrm>
                  <a:off x="7758676" y="310470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1" name="타원 1030">
                  <a:extLst>
                    <a:ext uri="{FF2B5EF4-FFF2-40B4-BE49-F238E27FC236}">
                      <a16:creationId xmlns:a16="http://schemas.microsoft.com/office/drawing/2014/main" id="{6BC0992E-4A89-B052-4EBE-2B19FECA32DF}"/>
                    </a:ext>
                  </a:extLst>
                </p:cNvPr>
                <p:cNvSpPr/>
                <p:nvPr/>
              </p:nvSpPr>
              <p:spPr>
                <a:xfrm>
                  <a:off x="8276693" y="3875622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2" name="타원 1031">
                  <a:extLst>
                    <a:ext uri="{FF2B5EF4-FFF2-40B4-BE49-F238E27FC236}">
                      <a16:creationId xmlns:a16="http://schemas.microsoft.com/office/drawing/2014/main" id="{2CD36350-27E7-D4DF-472B-FD9857BF56D7}"/>
                    </a:ext>
                  </a:extLst>
                </p:cNvPr>
                <p:cNvSpPr/>
                <p:nvPr/>
              </p:nvSpPr>
              <p:spPr>
                <a:xfrm>
                  <a:off x="5658179" y="3655160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3" name="타원 1032">
                  <a:extLst>
                    <a:ext uri="{FF2B5EF4-FFF2-40B4-BE49-F238E27FC236}">
                      <a16:creationId xmlns:a16="http://schemas.microsoft.com/office/drawing/2014/main" id="{967ECAA5-2780-5218-7534-BABFE9DEB539}"/>
                    </a:ext>
                  </a:extLst>
                </p:cNvPr>
                <p:cNvSpPr/>
                <p:nvPr/>
              </p:nvSpPr>
              <p:spPr>
                <a:xfrm>
                  <a:off x="6183418" y="364412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타원 1033">
                  <a:extLst>
                    <a:ext uri="{FF2B5EF4-FFF2-40B4-BE49-F238E27FC236}">
                      <a16:creationId xmlns:a16="http://schemas.microsoft.com/office/drawing/2014/main" id="{809F7A73-05FC-C49D-71EA-F8B37E84AC30}"/>
                    </a:ext>
                  </a:extLst>
                </p:cNvPr>
                <p:cNvSpPr/>
                <p:nvPr/>
              </p:nvSpPr>
              <p:spPr>
                <a:xfrm>
                  <a:off x="6709516" y="3368306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5" name="타원 1034">
                  <a:extLst>
                    <a:ext uri="{FF2B5EF4-FFF2-40B4-BE49-F238E27FC236}">
                      <a16:creationId xmlns:a16="http://schemas.microsoft.com/office/drawing/2014/main" id="{F3D00B8C-B4D0-3200-204F-52A9A7278341}"/>
                    </a:ext>
                  </a:extLst>
                </p:cNvPr>
                <p:cNvSpPr/>
                <p:nvPr/>
              </p:nvSpPr>
              <p:spPr>
                <a:xfrm>
                  <a:off x="7232489" y="3636994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타원 1035">
                  <a:extLst>
                    <a:ext uri="{FF2B5EF4-FFF2-40B4-BE49-F238E27FC236}">
                      <a16:creationId xmlns:a16="http://schemas.microsoft.com/office/drawing/2014/main" id="{B8FF658B-BAAF-F254-66EB-76F5E8A8B53B}"/>
                    </a:ext>
                  </a:extLst>
                </p:cNvPr>
                <p:cNvSpPr/>
                <p:nvPr/>
              </p:nvSpPr>
              <p:spPr>
                <a:xfrm>
                  <a:off x="4604784" y="3807302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3" name="TextBox 1052">
                  <a:extLst>
                    <a:ext uri="{FF2B5EF4-FFF2-40B4-BE49-F238E27FC236}">
                      <a16:creationId xmlns:a16="http://schemas.microsoft.com/office/drawing/2014/main" id="{5105757F-3B75-3FDD-9231-EBC2197B7213}"/>
                    </a:ext>
                  </a:extLst>
                </p:cNvPr>
                <p:cNvSpPr txBox="1"/>
                <p:nvPr/>
              </p:nvSpPr>
              <p:spPr>
                <a:xfrm>
                  <a:off x="772592" y="4520813"/>
                  <a:ext cx="590056" cy="305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KOR</a:t>
                  </a:r>
                  <a:endParaRPr lang="ko-KR" altLang="en-US" sz="1200" dirty="0"/>
                </a:p>
              </p:txBody>
            </p:sp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D9F79458-FDAD-3C5B-FC2E-F425BA84FA61}"/>
                    </a:ext>
                  </a:extLst>
                </p:cNvPr>
                <p:cNvSpPr txBox="1"/>
                <p:nvPr/>
              </p:nvSpPr>
              <p:spPr>
                <a:xfrm>
                  <a:off x="4887865" y="4476809"/>
                  <a:ext cx="709646" cy="509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OECD </a:t>
                  </a:r>
                </a:p>
                <a:p>
                  <a:r>
                    <a:rPr lang="ko-KR" altLang="en-US" sz="1200" dirty="0"/>
                    <a:t>평균</a:t>
                  </a:r>
                </a:p>
              </p:txBody>
            </p:sp>
            <p:sp>
              <p:nvSpPr>
                <p:cNvPr id="1058" name="TextBox 1057">
                  <a:extLst>
                    <a:ext uri="{FF2B5EF4-FFF2-40B4-BE49-F238E27FC236}">
                      <a16:creationId xmlns:a16="http://schemas.microsoft.com/office/drawing/2014/main" id="{142161F9-B487-8D13-7D36-52231B132FF6}"/>
                    </a:ext>
                  </a:extLst>
                </p:cNvPr>
                <p:cNvSpPr txBox="1"/>
                <p:nvPr/>
              </p:nvSpPr>
              <p:spPr>
                <a:xfrm>
                  <a:off x="6523345" y="4525907"/>
                  <a:ext cx="590056" cy="305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USA</a:t>
                  </a:r>
                  <a:endParaRPr lang="ko-KR" altLang="en-US" sz="1200" dirty="0"/>
                </a:p>
              </p:txBody>
            </p:sp>
          </p:grp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E77C97E-0081-4B28-DED5-6555A1DF8C3C}"/>
                  </a:ext>
                </a:extLst>
              </p:cNvPr>
              <p:cNvSpPr txBox="1"/>
              <p:nvPr/>
            </p:nvSpPr>
            <p:spPr>
              <a:xfrm>
                <a:off x="2397338" y="4801771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SWE</a:t>
                </a:r>
                <a:endParaRPr lang="ko-KR" altLang="en-US" sz="1200" dirty="0"/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BC4778B6-06E8-3C31-BCA4-E603DCBD93F0}"/>
                  </a:ext>
                </a:extLst>
              </p:cNvPr>
              <p:cNvSpPr txBox="1"/>
              <p:nvPr/>
            </p:nvSpPr>
            <p:spPr>
              <a:xfrm>
                <a:off x="2965282" y="4804526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BEL</a:t>
                </a:r>
                <a:endParaRPr lang="ko-KR" altLang="en-US" sz="1200" dirty="0"/>
              </a:p>
            </p:txBody>
          </p:sp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790B76D8-81FF-6161-B4BF-747D3AFE5341}"/>
                  </a:ext>
                </a:extLst>
              </p:cNvPr>
              <p:cNvSpPr txBox="1"/>
              <p:nvPr/>
            </p:nvSpPr>
            <p:spPr>
              <a:xfrm>
                <a:off x="7180954" y="4784433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JPN</a:t>
                </a:r>
                <a:endParaRPr lang="ko-KR" altLang="en-US" sz="1200" dirty="0"/>
              </a:p>
            </p:txBody>
          </p:sp>
          <p:sp>
            <p:nvSpPr>
              <p:cNvPr id="1068" name="TextBox 1067">
                <a:extLst>
                  <a:ext uri="{FF2B5EF4-FFF2-40B4-BE49-F238E27FC236}">
                    <a16:creationId xmlns:a16="http://schemas.microsoft.com/office/drawing/2014/main" id="{F187E3A3-F5D3-F5AE-026B-2B2D0594B058}"/>
                  </a:ext>
                </a:extLst>
              </p:cNvPr>
              <p:cNvSpPr txBox="1"/>
              <p:nvPr/>
            </p:nvSpPr>
            <p:spPr>
              <a:xfrm>
                <a:off x="8725615" y="4778322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CHL</a:t>
                </a:r>
                <a:endParaRPr lang="ko-KR" altLang="en-US" sz="1200" dirty="0"/>
              </a:p>
            </p:txBody>
          </p:sp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D7977808-FBC1-E025-C1D0-8E899904A1AE}"/>
                  </a:ext>
                </a:extLst>
              </p:cNvPr>
              <p:cNvSpPr txBox="1"/>
              <p:nvPr/>
            </p:nvSpPr>
            <p:spPr>
              <a:xfrm>
                <a:off x="9209696" y="4779377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MEX</a:t>
                </a:r>
                <a:endParaRPr lang="ko-KR" altLang="en-US" sz="1200" dirty="0"/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C5E27D22-6BE6-7328-DD9F-C9C4F6D1A461}"/>
                  </a:ext>
                </a:extLst>
              </p:cNvPr>
              <p:cNvSpPr txBox="1"/>
              <p:nvPr/>
            </p:nvSpPr>
            <p:spPr>
              <a:xfrm>
                <a:off x="3498436" y="480831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CZE</a:t>
                </a:r>
                <a:endParaRPr lang="ko-KR" altLang="en-US" sz="1200" dirty="0"/>
              </a:p>
            </p:txBody>
          </p:sp>
          <p:sp>
            <p:nvSpPr>
              <p:cNvPr id="1071" name="TextBox 1070">
                <a:extLst>
                  <a:ext uri="{FF2B5EF4-FFF2-40B4-BE49-F238E27FC236}">
                    <a16:creationId xmlns:a16="http://schemas.microsoft.com/office/drawing/2014/main" id="{9AFA618A-F532-CE3F-049A-2569DF5CE7CD}"/>
                  </a:ext>
                </a:extLst>
              </p:cNvPr>
              <p:cNvSpPr txBox="1"/>
              <p:nvPr/>
            </p:nvSpPr>
            <p:spPr>
              <a:xfrm>
                <a:off x="3994367" y="4801771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NZL</a:t>
                </a:r>
                <a:endParaRPr lang="ko-KR" altLang="en-US" sz="1200" dirty="0"/>
              </a:p>
            </p:txBody>
          </p:sp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CF36702C-8AFA-79E6-EFCF-FCA62123AFAA}"/>
                  </a:ext>
                </a:extLst>
              </p:cNvPr>
              <p:cNvSpPr txBox="1"/>
              <p:nvPr/>
            </p:nvSpPr>
            <p:spPr>
              <a:xfrm>
                <a:off x="4498453" y="4805043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AUT</a:t>
                </a:r>
                <a:endParaRPr lang="ko-KR" altLang="en-US" sz="1200" dirty="0"/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5DB17142-4667-F1C6-24DC-AE0F16B5598F}"/>
                  </a:ext>
                </a:extLst>
              </p:cNvPr>
              <p:cNvSpPr txBox="1"/>
              <p:nvPr/>
            </p:nvSpPr>
            <p:spPr>
              <a:xfrm>
                <a:off x="5050926" y="479575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AST</a:t>
                </a:r>
                <a:endParaRPr lang="ko-KR" altLang="en-US" sz="1200" dirty="0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849241FE-7065-F768-88CB-BB241BE62EFB}"/>
                  </a:ext>
                </a:extLst>
              </p:cNvPr>
              <p:cNvSpPr txBox="1"/>
              <p:nvPr/>
            </p:nvSpPr>
            <p:spPr>
              <a:xfrm>
                <a:off x="5572144" y="479575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SVN</a:t>
                </a:r>
                <a:endParaRPr lang="ko-KR" altLang="en-US" sz="1200" dirty="0"/>
              </a:p>
            </p:txBody>
          </p:sp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06D2648-1FA1-1B11-2E1E-E53C092C1B36}"/>
                  </a:ext>
                </a:extLst>
              </p:cNvPr>
              <p:cNvSpPr txBox="1"/>
              <p:nvPr/>
            </p:nvSpPr>
            <p:spPr>
              <a:xfrm>
                <a:off x="6616594" y="4793267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HUN</a:t>
                </a:r>
                <a:endParaRPr lang="ko-KR" altLang="en-US" sz="1200" dirty="0"/>
              </a:p>
            </p:txBody>
          </p:sp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BA9D52E-7D6A-FE52-CE4D-25BA1890FAEC}"/>
                  </a:ext>
                </a:extLst>
              </p:cNvPr>
              <p:cNvSpPr txBox="1"/>
              <p:nvPr/>
            </p:nvSpPr>
            <p:spPr>
              <a:xfrm>
                <a:off x="8220592" y="4789440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ISR</a:t>
                </a:r>
                <a:endParaRPr lang="ko-KR" altLang="en-US" sz="1200" dirty="0"/>
              </a:p>
            </p:txBody>
          </p:sp>
        </p:grp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12E0EE2B-EF41-6BC0-9FD7-BD6268262D95}"/>
                </a:ext>
              </a:extLst>
            </p:cNvPr>
            <p:cNvSpPr txBox="1"/>
            <p:nvPr/>
          </p:nvSpPr>
          <p:spPr>
            <a:xfrm>
              <a:off x="4793481" y="1013291"/>
              <a:ext cx="5423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ea typeface="Tmon몬소리 Black" panose="02000A03000000000000"/>
                </a:rPr>
                <a:t>한국 경제 연구소 </a:t>
              </a:r>
              <a:r>
                <a:rPr lang="en-US" altLang="ko-KR" sz="1400" dirty="0">
                  <a:ea typeface="Tmon몬소리 Black" panose="02000A03000000000000"/>
                </a:rPr>
                <a:t>&lt;2020&gt;</a:t>
              </a:r>
              <a:endParaRPr lang="ko-KR" altLang="en-US" sz="1400" dirty="0">
                <a:ea typeface="Tmon몬소리 Black" panose="02000A03000000000000"/>
              </a:endParaRPr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0F6306EA-0016-B3C5-B07A-00748DDF9DEF}"/>
              </a:ext>
            </a:extLst>
          </p:cNvPr>
          <p:cNvSpPr txBox="1"/>
          <p:nvPr/>
        </p:nvSpPr>
        <p:spPr>
          <a:xfrm>
            <a:off x="1743152" y="5817196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OECD</a:t>
            </a:r>
            <a:r>
              <a:rPr lang="ko-KR" altLang="en-US" dirty="0">
                <a:ea typeface="Tmon몬소리 Black" panose="02000A03000000000000"/>
              </a:rPr>
              <a:t> 기준 연령별 디지털 숙련도 격차가 가장 높다</a:t>
            </a:r>
            <a:r>
              <a:rPr lang="en-US" altLang="ko-KR" dirty="0">
                <a:ea typeface="Tmon몬소리 Black" panose="02000A03000000000000"/>
              </a:rPr>
              <a:t>. 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9946839F-59A8-0368-6921-B7ED91BE12C8}"/>
              </a:ext>
            </a:extLst>
          </p:cNvPr>
          <p:cNvSpPr txBox="1"/>
          <p:nvPr/>
        </p:nvSpPr>
        <p:spPr>
          <a:xfrm>
            <a:off x="1743152" y="6178146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고령층의 디지털 숙련도가 매우 낮다</a:t>
            </a:r>
            <a:r>
              <a:rPr lang="en-US" altLang="ko-KR" dirty="0">
                <a:ea typeface="Tmon몬소리 Black" panose="02000A03000000000000"/>
              </a:rPr>
              <a:t>. </a:t>
            </a:r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E6071983-B828-8F6C-7E5B-9F0BD19227E7}"/>
              </a:ext>
            </a:extLst>
          </p:cNvPr>
          <p:cNvGrpSpPr/>
          <p:nvPr/>
        </p:nvGrpSpPr>
        <p:grpSpPr>
          <a:xfrm>
            <a:off x="7532908" y="49124"/>
            <a:ext cx="476130" cy="338430"/>
            <a:chOff x="272023" y="1632975"/>
            <a:chExt cx="806673" cy="573378"/>
          </a:xfrm>
        </p:grpSpPr>
        <p:sp>
          <p:nvSpPr>
            <p:cNvPr id="1083" name="대각선 줄무늬 1082">
              <a:extLst>
                <a:ext uri="{FF2B5EF4-FFF2-40B4-BE49-F238E27FC236}">
                  <a16:creationId xmlns:a16="http://schemas.microsoft.com/office/drawing/2014/main" id="{12511B0A-3FA0-2DE2-7F69-5D43569B1E3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84" name="대각선 줄무늬 1083">
              <a:extLst>
                <a:ext uri="{FF2B5EF4-FFF2-40B4-BE49-F238E27FC236}">
                  <a16:creationId xmlns:a16="http://schemas.microsoft.com/office/drawing/2014/main" id="{AC04A800-0D32-9EBD-FBB4-18012EAFE14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4DACD13E-9E57-44C7-CF22-D13E7EF8A66C}"/>
              </a:ext>
            </a:extLst>
          </p:cNvPr>
          <p:cNvSpPr/>
          <p:nvPr/>
        </p:nvSpPr>
        <p:spPr>
          <a:xfrm>
            <a:off x="1934458" y="1755680"/>
            <a:ext cx="408400" cy="3167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0" name="직선 연결선 1089">
            <a:extLst>
              <a:ext uri="{FF2B5EF4-FFF2-40B4-BE49-F238E27FC236}">
                <a16:creationId xmlns:a16="http://schemas.microsoft.com/office/drawing/2014/main" id="{6D3EA40B-C4BA-2AAD-5DF2-15BD81672956}"/>
              </a:ext>
            </a:extLst>
          </p:cNvPr>
          <p:cNvCxnSpPr>
            <a:cxnSpLocks/>
          </p:cNvCxnSpPr>
          <p:nvPr/>
        </p:nvCxnSpPr>
        <p:spPr>
          <a:xfrm>
            <a:off x="1838778" y="4386217"/>
            <a:ext cx="8308557" cy="191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4CD3C350-8FC9-9A6D-0D64-AED9FB7361D3}"/>
              </a:ext>
            </a:extLst>
          </p:cNvPr>
          <p:cNvSpPr txBox="1"/>
          <p:nvPr/>
        </p:nvSpPr>
        <p:spPr>
          <a:xfrm rot="10800000" flipV="1">
            <a:off x="1716180" y="5097675"/>
            <a:ext cx="675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디지털 숙련도란 </a:t>
            </a:r>
            <a:r>
              <a:rPr lang="en-US" altLang="ko-KR" dirty="0">
                <a:ea typeface="Tmon몬소리 Black" panose="02000A03000000000000"/>
              </a:rPr>
              <a:t>? </a:t>
            </a:r>
          </a:p>
          <a:p>
            <a:r>
              <a:rPr lang="en-US" altLang="ko-KR" dirty="0">
                <a:ea typeface="Tmon몬소리 Black" panose="02000A03000000000000"/>
              </a:rPr>
              <a:t> : </a:t>
            </a:r>
            <a:r>
              <a:rPr lang="ko-KR" altLang="en-US" dirty="0">
                <a:ea typeface="Tmon몬소리 Black" panose="02000A03000000000000"/>
              </a:rPr>
              <a:t>디지털 기기로 정보를 얻고 문제를 해결 할 수 있는 능력</a:t>
            </a:r>
          </a:p>
        </p:txBody>
      </p:sp>
      <p:sp>
        <p:nvSpPr>
          <p:cNvPr id="1096" name="슬라이드 번호 개체 틀 1095">
            <a:extLst>
              <a:ext uri="{FF2B5EF4-FFF2-40B4-BE49-F238E27FC236}">
                <a16:creationId xmlns:a16="http://schemas.microsoft.com/office/drawing/2014/main" id="{D815BB31-2CE6-D041-64FD-AA4CCD47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7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E7E9687D-2DD4-1F3B-9EA1-7145DA0BC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838119" y="3918085"/>
            <a:ext cx="2349738" cy="9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703141A-9734-2470-0200-6BDFE34F4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820908" y="5202178"/>
            <a:ext cx="2349738" cy="1187400"/>
          </a:xfrm>
          <a:prstGeom prst="rect">
            <a:avLst/>
          </a:prstGeom>
        </p:spPr>
      </p:pic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88341F06-5EE8-C2B2-5665-EB5A3709C62B}"/>
              </a:ext>
            </a:extLst>
          </p:cNvPr>
          <p:cNvSpPr/>
          <p:nvPr/>
        </p:nvSpPr>
        <p:spPr>
          <a:xfrm>
            <a:off x="3598919" y="5380248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59340-00F3-6854-7E4D-22C49259DFFA}"/>
              </a:ext>
            </a:extLst>
          </p:cNvPr>
          <p:cNvSpPr txBox="1"/>
          <p:nvPr/>
        </p:nvSpPr>
        <p:spPr>
          <a:xfrm>
            <a:off x="3674457" y="5468755"/>
            <a:ext cx="143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CA2130C-5641-1046-54D5-0C153D0D584E}"/>
              </a:ext>
            </a:extLst>
          </p:cNvPr>
          <p:cNvSpPr/>
          <p:nvPr/>
        </p:nvSpPr>
        <p:spPr>
          <a:xfrm>
            <a:off x="3598918" y="3991186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EA9AEA-3A72-C5CA-07D2-DE07ED6E5AD7}"/>
              </a:ext>
            </a:extLst>
          </p:cNvPr>
          <p:cNvSpPr txBox="1"/>
          <p:nvPr/>
        </p:nvSpPr>
        <p:spPr>
          <a:xfrm>
            <a:off x="3547502" y="4075246"/>
            <a:ext cx="154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Speech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B150630B-A9F9-D94D-614C-E707722D61E8}"/>
              </a:ext>
            </a:extLst>
          </p:cNvPr>
          <p:cNvSpPr/>
          <p:nvPr/>
        </p:nvSpPr>
        <p:spPr>
          <a:xfrm>
            <a:off x="5788567" y="4737264"/>
            <a:ext cx="1582235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BCF23-1E51-12CD-522F-2AB7321C91FF}"/>
              </a:ext>
            </a:extLst>
          </p:cNvPr>
          <p:cNvSpPr txBox="1"/>
          <p:nvPr/>
        </p:nvSpPr>
        <p:spPr>
          <a:xfrm>
            <a:off x="5488030" y="4854296"/>
            <a:ext cx="218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8B83625-4523-5BA7-8E0A-EC2712FAA02E}"/>
              </a:ext>
            </a:extLst>
          </p:cNvPr>
          <p:cNvSpPr/>
          <p:nvPr/>
        </p:nvSpPr>
        <p:spPr>
          <a:xfrm>
            <a:off x="301480" y="3822716"/>
            <a:ext cx="7165684" cy="2817774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A74394-756B-529D-E96C-DEDC50C590AB}"/>
              </a:ext>
            </a:extLst>
          </p:cNvPr>
          <p:cNvSpPr txBox="1"/>
          <p:nvPr/>
        </p:nvSpPr>
        <p:spPr>
          <a:xfrm>
            <a:off x="3047619" y="34130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Generator </a:t>
            </a:r>
            <a:endParaRPr lang="ko-KR" altLang="en-US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B24984-62C6-027C-AA48-2A4E09AE2540}"/>
              </a:ext>
            </a:extLst>
          </p:cNvPr>
          <p:cNvSpPr txBox="1"/>
          <p:nvPr/>
        </p:nvSpPr>
        <p:spPr>
          <a:xfrm>
            <a:off x="5803118" y="1216952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05626824-936E-4481-A1AD-59D6433A96BF}"/>
              </a:ext>
            </a:extLst>
          </p:cNvPr>
          <p:cNvSpPr/>
          <p:nvPr/>
        </p:nvSpPr>
        <p:spPr>
          <a:xfrm>
            <a:off x="5851789" y="1719874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7D9F03-BBDF-A103-0AB3-352CEB164118}"/>
              </a:ext>
            </a:extLst>
          </p:cNvPr>
          <p:cNvSpPr txBox="1"/>
          <p:nvPr/>
        </p:nvSpPr>
        <p:spPr>
          <a:xfrm>
            <a:off x="6003037" y="19113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Sync-net</a:t>
            </a:r>
            <a:endParaRPr lang="ko-KR" altLang="en-US" sz="2000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C5C9CC-D762-8728-C5BD-A22C79D5A69D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>
            <a:off x="3187857" y="4399134"/>
            <a:ext cx="411060" cy="3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A3F5B25-328A-7B71-8762-07854D2717D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3170646" y="5791922"/>
            <a:ext cx="428271" cy="3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논리합 68">
            <a:extLst>
              <a:ext uri="{FF2B5EF4-FFF2-40B4-BE49-F238E27FC236}">
                <a16:creationId xmlns:a16="http://schemas.microsoft.com/office/drawing/2014/main" id="{54940320-CBDE-31F4-AC78-07AD17B3C6BE}"/>
              </a:ext>
            </a:extLst>
          </p:cNvPr>
          <p:cNvSpPr/>
          <p:nvPr/>
        </p:nvSpPr>
        <p:spPr>
          <a:xfrm>
            <a:off x="1851457" y="5684953"/>
            <a:ext cx="288641" cy="288641"/>
          </a:xfrm>
          <a:prstGeom prst="flowChartOr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4869DA-D45C-E86A-73AE-7EEF64B8DF9E}"/>
              </a:ext>
            </a:extLst>
          </p:cNvPr>
          <p:cNvSpPr txBox="1"/>
          <p:nvPr/>
        </p:nvSpPr>
        <p:spPr>
          <a:xfrm>
            <a:off x="1317051" y="6350221"/>
            <a:ext cx="173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Channel wise </a:t>
            </a:r>
            <a:endParaRPr lang="ko-KR" altLang="en-US" sz="1400" dirty="0"/>
          </a:p>
        </p:txBody>
      </p:sp>
      <p:sp>
        <p:nvSpPr>
          <p:cNvPr id="73" name="순서도: 논리합 72">
            <a:extLst>
              <a:ext uri="{FF2B5EF4-FFF2-40B4-BE49-F238E27FC236}">
                <a16:creationId xmlns:a16="http://schemas.microsoft.com/office/drawing/2014/main" id="{6633C2DB-41B9-A9B4-5C45-D732F878923B}"/>
              </a:ext>
            </a:extLst>
          </p:cNvPr>
          <p:cNvSpPr/>
          <p:nvPr/>
        </p:nvSpPr>
        <p:spPr>
          <a:xfrm>
            <a:off x="5389686" y="5062521"/>
            <a:ext cx="190344" cy="190344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D9B01C36-2EFB-9C56-E43E-A5F3D5D55EAA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5181151" y="4402860"/>
            <a:ext cx="607415" cy="74607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5B590D2-BA13-B9F8-733E-5C5DEB82C697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 flipV="1">
            <a:off x="5181151" y="5148939"/>
            <a:ext cx="607415" cy="64298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원호 81">
            <a:extLst>
              <a:ext uri="{FF2B5EF4-FFF2-40B4-BE49-F238E27FC236}">
                <a16:creationId xmlns:a16="http://schemas.microsoft.com/office/drawing/2014/main" id="{FB12CA56-7CBE-7BD4-9647-ABB3D3D00211}"/>
              </a:ext>
            </a:extLst>
          </p:cNvPr>
          <p:cNvSpPr/>
          <p:nvPr/>
        </p:nvSpPr>
        <p:spPr>
          <a:xfrm rot="9688356">
            <a:off x="4658844" y="5615949"/>
            <a:ext cx="2034540" cy="710225"/>
          </a:xfrm>
          <a:prstGeom prst="arc">
            <a:avLst>
              <a:gd name="adj1" fmla="val 10631121"/>
              <a:gd name="adj2" fmla="val 162350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ADBD28-2FD1-E7CB-CEDD-C46EC965B1F6}"/>
              </a:ext>
            </a:extLst>
          </p:cNvPr>
          <p:cNvSpPr txBox="1"/>
          <p:nvPr/>
        </p:nvSpPr>
        <p:spPr>
          <a:xfrm>
            <a:off x="5837118" y="6188677"/>
            <a:ext cx="268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Skip connection</a:t>
            </a:r>
            <a:endParaRPr lang="ko-KR" altLang="en-US" sz="1600" b="1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C78AEF2-A6BB-34B7-7257-0968D6BDD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3" t="42" r="25415" b="2603"/>
          <a:stretch/>
        </p:blipFill>
        <p:spPr>
          <a:xfrm>
            <a:off x="8227155" y="4363730"/>
            <a:ext cx="1582234" cy="1560815"/>
          </a:xfrm>
          <a:prstGeom prst="rect">
            <a:avLst/>
          </a:prstGeom>
        </p:spPr>
      </p:pic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9205910-FDDD-11C8-EE5F-0A57375D33D4}"/>
              </a:ext>
            </a:extLst>
          </p:cNvPr>
          <p:cNvCxnSpPr>
            <a:cxnSpLocks/>
            <a:stCxn id="40" idx="3"/>
            <a:endCxn id="85" idx="1"/>
          </p:cNvCxnSpPr>
          <p:nvPr/>
        </p:nvCxnSpPr>
        <p:spPr>
          <a:xfrm flipV="1">
            <a:off x="7370802" y="5144138"/>
            <a:ext cx="856353" cy="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A8A4B6D-54E1-B633-8B3C-9EA8C36D1AEF}"/>
              </a:ext>
            </a:extLst>
          </p:cNvPr>
          <p:cNvSpPr txBox="1"/>
          <p:nvPr/>
        </p:nvSpPr>
        <p:spPr>
          <a:xfrm>
            <a:off x="8289650" y="5915031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생성된 이미지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047DC20E-FFB0-A0AF-2745-3665147B5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0137" y="4381328"/>
            <a:ext cx="1541697" cy="151610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E6337B7-ECD4-D2EC-B8CD-1F022FC3D7CE}"/>
              </a:ext>
            </a:extLst>
          </p:cNvPr>
          <p:cNvSpPr txBox="1"/>
          <p:nvPr/>
        </p:nvSpPr>
        <p:spPr>
          <a:xfrm>
            <a:off x="10329396" y="5924545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Ground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Truth</a:t>
            </a:r>
            <a:endParaRPr lang="ko-KR" altLang="en-US" sz="1400" b="1" dirty="0"/>
          </a:p>
        </p:txBody>
      </p:sp>
      <p:sp>
        <p:nvSpPr>
          <p:cNvPr id="98" name="원호 97">
            <a:extLst>
              <a:ext uri="{FF2B5EF4-FFF2-40B4-BE49-F238E27FC236}">
                <a16:creationId xmlns:a16="http://schemas.microsoft.com/office/drawing/2014/main" id="{1CC7286F-66BC-4638-7FFA-5FA0E3A6A90B}"/>
              </a:ext>
            </a:extLst>
          </p:cNvPr>
          <p:cNvSpPr/>
          <p:nvPr/>
        </p:nvSpPr>
        <p:spPr>
          <a:xfrm>
            <a:off x="8956035" y="3959445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7CB916-D13C-AC63-ABFE-65996D3B4D4E}"/>
              </a:ext>
            </a:extLst>
          </p:cNvPr>
          <p:cNvSpPr txBox="1"/>
          <p:nvPr/>
        </p:nvSpPr>
        <p:spPr>
          <a:xfrm>
            <a:off x="9507193" y="3570783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9B4DA76C-6A74-AC92-86B4-E70B00CF98B4}"/>
              </a:ext>
            </a:extLst>
          </p:cNvPr>
          <p:cNvCxnSpPr>
            <a:cxnSpLocks/>
            <a:stCxn id="28" idx="0"/>
            <a:endCxn id="49" idx="1"/>
          </p:cNvCxnSpPr>
          <p:nvPr/>
        </p:nvCxnSpPr>
        <p:spPr>
          <a:xfrm rot="5400000" flipH="1" flipV="1">
            <a:off x="3039120" y="1105417"/>
            <a:ext cx="1786537" cy="38388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2858F9C6-04F9-9976-FD5E-E9AEFB47B68E}"/>
              </a:ext>
            </a:extLst>
          </p:cNvPr>
          <p:cNvCxnSpPr>
            <a:cxnSpLocks/>
            <a:stCxn id="98" idx="0"/>
            <a:endCxn id="49" idx="2"/>
          </p:cNvCxnSpPr>
          <p:nvPr/>
        </p:nvCxnSpPr>
        <p:spPr>
          <a:xfrm rot="5400000" flipH="1">
            <a:off x="6908770" y="2277358"/>
            <a:ext cx="1781848" cy="2313575"/>
          </a:xfrm>
          <a:prstGeom prst="bentConnector3">
            <a:avLst>
              <a:gd name="adj1" fmla="val 4207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CBD2938-E18C-17F3-165B-B4A00AB8A816}"/>
              </a:ext>
            </a:extLst>
          </p:cNvPr>
          <p:cNvSpPr txBox="1"/>
          <p:nvPr/>
        </p:nvSpPr>
        <p:spPr>
          <a:xfrm>
            <a:off x="7524480" y="197174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Sync Loss</a:t>
            </a:r>
            <a:endParaRPr lang="ko-KR" altLang="en-US" dirty="0"/>
          </a:p>
        </p:txBody>
      </p:sp>
      <p:sp>
        <p:nvSpPr>
          <p:cNvPr id="110" name="원호 109">
            <a:extLst>
              <a:ext uri="{FF2B5EF4-FFF2-40B4-BE49-F238E27FC236}">
                <a16:creationId xmlns:a16="http://schemas.microsoft.com/office/drawing/2014/main" id="{1E7DF227-C399-F396-AD46-3806CE1933AB}"/>
              </a:ext>
            </a:extLst>
          </p:cNvPr>
          <p:cNvSpPr/>
          <p:nvPr/>
        </p:nvSpPr>
        <p:spPr>
          <a:xfrm>
            <a:off x="8978627" y="3286176"/>
            <a:ext cx="2034540" cy="1857962"/>
          </a:xfrm>
          <a:prstGeom prst="arc">
            <a:avLst>
              <a:gd name="adj1" fmla="val 10735875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E7D885-5A04-FD00-6E8B-CD019FDAD770}"/>
              </a:ext>
            </a:extLst>
          </p:cNvPr>
          <p:cNvSpPr txBox="1"/>
          <p:nvPr/>
        </p:nvSpPr>
        <p:spPr>
          <a:xfrm>
            <a:off x="8847424" y="1226973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85826B08-D78E-1A32-298D-76ED3FE8A401}"/>
              </a:ext>
            </a:extLst>
          </p:cNvPr>
          <p:cNvSpPr/>
          <p:nvPr/>
        </p:nvSpPr>
        <p:spPr>
          <a:xfrm>
            <a:off x="8984384" y="1757466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A40535-D57A-A201-F442-B30AAE55F745}"/>
              </a:ext>
            </a:extLst>
          </p:cNvPr>
          <p:cNvSpPr txBox="1"/>
          <p:nvPr/>
        </p:nvSpPr>
        <p:spPr>
          <a:xfrm>
            <a:off x="9224201" y="1961338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Quality</a:t>
            </a:r>
            <a:endParaRPr lang="ko-KR" altLang="en-US" sz="2000" b="1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F9DF293-DAE8-4B86-7A3F-BBC3EBBF08BC}"/>
              </a:ext>
            </a:extLst>
          </p:cNvPr>
          <p:cNvCxnSpPr>
            <a:cxnSpLocks/>
          </p:cNvCxnSpPr>
          <p:nvPr/>
        </p:nvCxnSpPr>
        <p:spPr>
          <a:xfrm flipV="1">
            <a:off x="10002826" y="2580813"/>
            <a:ext cx="0" cy="6418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FE601-9B29-668D-32CC-21946583313A}"/>
              </a:ext>
            </a:extLst>
          </p:cNvPr>
          <p:cNvSpPr txBox="1"/>
          <p:nvPr/>
        </p:nvSpPr>
        <p:spPr>
          <a:xfrm>
            <a:off x="10589478" y="1942008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Quality Loss</a:t>
            </a:r>
            <a:endParaRPr lang="ko-KR" altLang="en-US" dirty="0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C06C53E-9E2B-1D84-AAED-557D2736B707}"/>
              </a:ext>
            </a:extLst>
          </p:cNvPr>
          <p:cNvSpPr/>
          <p:nvPr/>
        </p:nvSpPr>
        <p:spPr>
          <a:xfrm>
            <a:off x="7467164" y="1911306"/>
            <a:ext cx="1293734" cy="49837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946F7A3-8691-7499-A71C-563AD5E07244}"/>
              </a:ext>
            </a:extLst>
          </p:cNvPr>
          <p:cNvSpPr/>
          <p:nvPr/>
        </p:nvSpPr>
        <p:spPr>
          <a:xfrm>
            <a:off x="10588642" y="1840803"/>
            <a:ext cx="1438748" cy="55423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C23C65BC-1555-1B57-854B-09931CFA45E8}"/>
              </a:ext>
            </a:extLst>
          </p:cNvPr>
          <p:cNvSpPr/>
          <p:nvPr/>
        </p:nvSpPr>
        <p:spPr>
          <a:xfrm>
            <a:off x="9366566" y="3475341"/>
            <a:ext cx="1222076" cy="48410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BFAEF1F3-4EF4-876C-C9E5-A34F450C8922}"/>
              </a:ext>
            </a:extLst>
          </p:cNvPr>
          <p:cNvSpPr/>
          <p:nvPr/>
        </p:nvSpPr>
        <p:spPr>
          <a:xfrm>
            <a:off x="1953341" y="3817363"/>
            <a:ext cx="96703" cy="100721"/>
          </a:xfrm>
          <a:prstGeom prst="flowChartTerminator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D34E277-EB16-6395-B7E6-3F03ED51D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2556526" y="1013157"/>
            <a:ext cx="1262662" cy="62969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5DBB4D-5F62-F08B-64B4-28A027195C6A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4419518" y="411193"/>
            <a:ext cx="200611" cy="266393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DF433043-A656-851E-69AF-86150DD201E8}"/>
              </a:ext>
            </a:extLst>
          </p:cNvPr>
          <p:cNvSpPr/>
          <p:nvPr/>
        </p:nvSpPr>
        <p:spPr>
          <a:xfrm>
            <a:off x="3142105" y="1630615"/>
            <a:ext cx="96703" cy="100721"/>
          </a:xfrm>
          <a:prstGeom prst="flowChartTerminator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16A329-3C16-A3C9-BB6F-4FB34A18EC2C}"/>
              </a:ext>
            </a:extLst>
          </p:cNvPr>
          <p:cNvSpPr/>
          <p:nvPr/>
        </p:nvSpPr>
        <p:spPr>
          <a:xfrm>
            <a:off x="1855007" y="2727535"/>
            <a:ext cx="493112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/>
              <a:t>기존 모델에 비해 입모양을 정확하게 판독하고자 한다</a:t>
            </a:r>
            <a:r>
              <a:rPr lang="en-US" altLang="ko-KR" sz="1400" b="1" dirty="0"/>
              <a:t>. </a:t>
            </a:r>
          </a:p>
          <a:p>
            <a:pPr marL="742950" indent="-742950" algn="ctr">
              <a:lnSpc>
                <a:spcPct val="150000"/>
              </a:lnSpc>
              <a:buAutoNum type="arabicPeriod"/>
              <a:defRPr/>
            </a:pP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7248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116 L -0.00039 -0.24931 L 0.3125 -0.24537 " pathEditMode="relative" rAng="0" ptsTypes="AAA">
                                      <p:cBhvr>
                                        <p:cTn id="10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69 L 1.45833E-6 0.02338 L 0.21627 0.02407 L 0.21627 0.02407 " pathEditMode="relative" ptsTypes="AAAA">
                                      <p:cBhvr>
                                        <p:cTn id="14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7" grpId="0" animBg="1"/>
      <p:bldP spid="17" grpId="1" animBg="1"/>
      <p:bldP spid="32" grpId="0" animBg="1"/>
      <p:bldP spid="32" grpId="1" animBg="1"/>
      <p:bldP spid="32" grpId="2" animBg="1"/>
      <p:bldP spid="42" grpId="0"/>
      <p:bldP spid="4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소개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W2L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E5107E-2BCD-D317-5EA7-1F77FF8B7297}"/>
              </a:ext>
            </a:extLst>
          </p:cNvPr>
          <p:cNvGrpSpPr/>
          <p:nvPr/>
        </p:nvGrpSpPr>
        <p:grpSpPr>
          <a:xfrm>
            <a:off x="2735452" y="1820431"/>
            <a:ext cx="6721095" cy="2162649"/>
            <a:chOff x="1966776" y="3285877"/>
            <a:chExt cx="6721095" cy="216264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7282D2-7EC2-BF10-A6D0-7DC637D2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6546" y="3285877"/>
              <a:ext cx="2815335" cy="15159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C7C2C6-816E-66A8-7502-CCEA307A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76405" y="3331303"/>
              <a:ext cx="2811466" cy="1431526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63D4B47-8059-9E9E-C3D2-60A423FEDA4B}"/>
                </a:ext>
              </a:extLst>
            </p:cNvPr>
            <p:cNvSpPr/>
            <p:nvPr/>
          </p:nvSpPr>
          <p:spPr>
            <a:xfrm>
              <a:off x="1966776" y="4998958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Ground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Truth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D735C16-CFD6-0A02-56CD-B3879B20CE99}"/>
                </a:ext>
              </a:extLst>
            </p:cNvPr>
            <p:cNvSpPr/>
            <p:nvPr/>
          </p:nvSpPr>
          <p:spPr>
            <a:xfrm>
              <a:off x="5836422" y="5034502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KOR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적용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!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C7794A5-F7F2-24A3-4C29-5F150714F746}"/>
              </a:ext>
            </a:extLst>
          </p:cNvPr>
          <p:cNvSpPr txBox="1"/>
          <p:nvPr/>
        </p:nvSpPr>
        <p:spPr>
          <a:xfrm>
            <a:off x="2515793" y="917064"/>
            <a:ext cx="6302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W2L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한국어 적용시 생기는 문제점 </a:t>
            </a:r>
            <a:endParaRPr lang="ko-KR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34CC3B-3B6F-FB40-251A-BE8C8C6E36E6}"/>
              </a:ext>
            </a:extLst>
          </p:cNvPr>
          <p:cNvSpPr txBox="1"/>
          <p:nvPr/>
        </p:nvSpPr>
        <p:spPr>
          <a:xfrm>
            <a:off x="2590618" y="1461180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이빨이 생성되지 않음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7A9D38-3664-1B1E-0BD8-C49B22D5AD0C}"/>
              </a:ext>
            </a:extLst>
          </p:cNvPr>
          <p:cNvSpPr txBox="1"/>
          <p:nvPr/>
        </p:nvSpPr>
        <p:spPr>
          <a:xfrm>
            <a:off x="2355037" y="3855808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한국어 입모양이 맞지 않음</a:t>
            </a:r>
          </a:p>
        </p:txBody>
      </p:sp>
      <p:pic>
        <p:nvPicPr>
          <p:cNvPr id="32" name="일론머스크_원본">
            <a:hlinkClick r:id="" action="ppaction://media"/>
            <a:extLst>
              <a:ext uri="{FF2B5EF4-FFF2-40B4-BE49-F238E27FC236}">
                <a16:creationId xmlns:a16="http://schemas.microsoft.com/office/drawing/2014/main" id="{E30B8075-DF4B-6C2D-DA55-1386C34AF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6823" y="4296902"/>
            <a:ext cx="4288705" cy="2412397"/>
          </a:xfrm>
          <a:prstGeom prst="rect">
            <a:avLst/>
          </a:prstGeom>
        </p:spPr>
      </p:pic>
      <p:pic>
        <p:nvPicPr>
          <p:cNvPr id="3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D1B6EB8B-737E-4EBD-E325-386EEF15B4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9774" y="4296902"/>
            <a:ext cx="4288705" cy="241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7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Sync-Net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0400" y="6356350"/>
            <a:ext cx="3073400" cy="365125"/>
          </a:xfrm>
        </p:spPr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6E23A5D-2996-33CE-417A-58B65817A5D2}"/>
              </a:ext>
            </a:extLst>
          </p:cNvPr>
          <p:cNvGrpSpPr/>
          <p:nvPr/>
        </p:nvGrpSpPr>
        <p:grpSpPr>
          <a:xfrm>
            <a:off x="825555" y="1859042"/>
            <a:ext cx="11366445" cy="3948441"/>
            <a:chOff x="144966" y="2385314"/>
            <a:chExt cx="11366445" cy="394844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3071094-1423-7E19-49C7-AAAFF59EDE59}"/>
                </a:ext>
              </a:extLst>
            </p:cNvPr>
            <p:cNvSpPr/>
            <p:nvPr/>
          </p:nvSpPr>
          <p:spPr>
            <a:xfrm>
              <a:off x="144966" y="2385314"/>
              <a:ext cx="2900385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초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간의 입 사진</a:t>
              </a:r>
              <a:endPara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A961FFC-6434-1B0A-1AB9-0D54E4F283AE}"/>
                </a:ext>
              </a:extLst>
            </p:cNvPr>
            <p:cNvGrpSpPr/>
            <p:nvPr/>
          </p:nvGrpSpPr>
          <p:grpSpPr>
            <a:xfrm>
              <a:off x="237512" y="2491028"/>
              <a:ext cx="11273899" cy="3842727"/>
              <a:chOff x="237512" y="2491028"/>
              <a:chExt cx="11273899" cy="384272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D79145-AD32-BA88-057B-C3935735E2C3}"/>
                  </a:ext>
                </a:extLst>
              </p:cNvPr>
              <p:cNvSpPr/>
              <p:nvPr/>
            </p:nvSpPr>
            <p:spPr>
              <a:xfrm>
                <a:off x="303353" y="4659580"/>
                <a:ext cx="2375258" cy="454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5</a:t>
                </a:r>
                <a:r>
                  <a:rPr lang="ko-KR" altLang="en-US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초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간의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Audio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F8F23DF-2034-E320-EFD5-406CB89EAC26}"/>
                  </a:ext>
                </a:extLst>
              </p:cNvPr>
              <p:cNvGrpSpPr/>
              <p:nvPr/>
            </p:nvGrpSpPr>
            <p:grpSpPr>
              <a:xfrm>
                <a:off x="237512" y="2491028"/>
                <a:ext cx="11273899" cy="3842727"/>
                <a:chOff x="237512" y="2491028"/>
                <a:chExt cx="11273899" cy="3842727"/>
              </a:xfrm>
            </p:grpSpPr>
            <p:pic>
              <p:nvPicPr>
                <p:cNvPr id="10242" name="Picture 2" descr="Comparison of Coarse mel-spectrogram (top), Predicted mel-spectrogram (middle) and Original melspectrogram (bottom).">
                  <a:extLst>
                    <a:ext uri="{FF2B5EF4-FFF2-40B4-BE49-F238E27FC236}">
                      <a16:creationId xmlns:a16="http://schemas.microsoft.com/office/drawing/2014/main" id="{55F808F2-E045-4068-557D-4900468147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1" t="-605" r="63624" b="68961"/>
                <a:stretch/>
              </p:blipFill>
              <p:spPr bwMode="auto">
                <a:xfrm>
                  <a:off x="237512" y="5064030"/>
                  <a:ext cx="2619882" cy="10727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37B1447-7E45-0986-F6F6-DB1282EA910F}"/>
                    </a:ext>
                  </a:extLst>
                </p:cNvPr>
                <p:cNvGrpSpPr/>
                <p:nvPr/>
              </p:nvGrpSpPr>
              <p:grpSpPr>
                <a:xfrm>
                  <a:off x="426690" y="2491028"/>
                  <a:ext cx="11084721" cy="3842727"/>
                  <a:chOff x="426690" y="2491028"/>
                  <a:chExt cx="11084721" cy="3842727"/>
                </a:xfrm>
              </p:grpSpPr>
              <p:grpSp>
                <p:nvGrpSpPr>
                  <p:cNvPr id="10250" name="그룹 10249">
                    <a:extLst>
                      <a:ext uri="{FF2B5EF4-FFF2-40B4-BE49-F238E27FC236}">
                        <a16:creationId xmlns:a16="http://schemas.microsoft.com/office/drawing/2014/main" id="{99A3762C-1717-DBE0-5E26-4B68D8596A48}"/>
                      </a:ext>
                    </a:extLst>
                  </p:cNvPr>
                  <p:cNvGrpSpPr/>
                  <p:nvPr/>
                </p:nvGrpSpPr>
                <p:grpSpPr>
                  <a:xfrm>
                    <a:off x="7526908" y="3262671"/>
                    <a:ext cx="3984503" cy="429883"/>
                    <a:chOff x="7667992" y="3077307"/>
                    <a:chExt cx="3984503" cy="429883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E6367F2D-FCF5-E16F-D130-3B20F3BEB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7237" y="3093166"/>
                      <a:ext cx="2375258" cy="41402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 In-Sync</a:t>
                      </a: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5705D610-B3D3-E626-F390-52556C8E2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7992" y="3077307"/>
                      <a:ext cx="2377367" cy="41402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 Out-of-Sync</a:t>
                      </a:r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F7CED459-14BD-017A-0CFC-F247A9431679}"/>
                      </a:ext>
                    </a:extLst>
                  </p:cNvPr>
                  <p:cNvGrpSpPr/>
                  <p:nvPr/>
                </p:nvGrpSpPr>
                <p:grpSpPr>
                  <a:xfrm>
                    <a:off x="426690" y="2491028"/>
                    <a:ext cx="10578591" cy="3842727"/>
                    <a:chOff x="426690" y="2491028"/>
                    <a:chExt cx="10578591" cy="384272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C32D97C5-7EC7-3518-6936-3C6BF22268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6690" y="2851332"/>
                      <a:ext cx="2249488" cy="1579243"/>
                      <a:chOff x="118936" y="3065177"/>
                      <a:chExt cx="2700464" cy="1895849"/>
                    </a:xfrm>
                  </p:grpSpPr>
                  <p:pic>
                    <p:nvPicPr>
                      <p:cNvPr id="22" name="그림 21">
                        <a:extLst>
                          <a:ext uri="{FF2B5EF4-FFF2-40B4-BE49-F238E27FC236}">
                            <a16:creationId xmlns:a16="http://schemas.microsoft.com/office/drawing/2014/main" id="{C3208B43-7E3D-F604-3B0B-EC596EB4DAC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118936" y="33999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그림 22">
                        <a:extLst>
                          <a:ext uri="{FF2B5EF4-FFF2-40B4-BE49-F238E27FC236}">
                            <a16:creationId xmlns:a16="http://schemas.microsoft.com/office/drawing/2014/main" id="{5A4B8622-39D6-666C-259A-BA2FC45CF5D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271336" y="35523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>
                        <a:extLst>
                          <a:ext uri="{FF2B5EF4-FFF2-40B4-BE49-F238E27FC236}">
                            <a16:creationId xmlns:a16="http://schemas.microsoft.com/office/drawing/2014/main" id="{D96C7B20-A4D5-E8E9-7E5A-5AAEC9B11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423736" y="37047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>
                        <a:extLst>
                          <a:ext uri="{FF2B5EF4-FFF2-40B4-BE49-F238E27FC236}">
                            <a16:creationId xmlns:a16="http://schemas.microsoft.com/office/drawing/2014/main" id="{4C7C4301-AE0C-C436-E82D-C5C08FB44C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576136" y="38571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원호 27">
                        <a:extLst>
                          <a:ext uri="{FF2B5EF4-FFF2-40B4-BE49-F238E27FC236}">
                            <a16:creationId xmlns:a16="http://schemas.microsoft.com/office/drawing/2014/main" id="{7CE87AA8-EF3B-A036-D7CC-FD50F59350C2}"/>
                          </a:ext>
                        </a:extLst>
                      </p:cNvPr>
                      <p:cNvSpPr/>
                      <p:nvPr/>
                    </p:nvSpPr>
                    <p:spPr>
                      <a:xfrm rot="253444">
                        <a:off x="286198" y="3065177"/>
                        <a:ext cx="2533202" cy="579121"/>
                      </a:xfrm>
                      <a:prstGeom prst="arc">
                        <a:avLst>
                          <a:gd name="adj1" fmla="val 10836832"/>
                          <a:gd name="adj2" fmla="val 60528"/>
                        </a:avLst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54" name="직선 화살표 연결선 53">
                      <a:extLst>
                        <a:ext uri="{FF2B5EF4-FFF2-40B4-BE49-F238E27FC236}">
                          <a16:creationId xmlns:a16="http://schemas.microsoft.com/office/drawing/2014/main" id="{CEBA62F2-2946-A9A8-4D8A-FF0BB6E965B4}"/>
                        </a:ext>
                      </a:extLst>
                    </p:cNvPr>
                    <p:cNvCxnSpPr>
                      <a:cxnSpLocks/>
                      <a:stCxn id="25" idx="3"/>
                      <a:endCxn id="60" idx="1"/>
                    </p:cNvCxnSpPr>
                    <p:nvPr/>
                  </p:nvCxnSpPr>
                  <p:spPr>
                    <a:xfrm flipV="1">
                      <a:off x="2651311" y="2814194"/>
                      <a:ext cx="6235774" cy="115663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직선 화살표 연결선 56">
                      <a:extLst>
                        <a:ext uri="{FF2B5EF4-FFF2-40B4-BE49-F238E27FC236}">
                          <a16:creationId xmlns:a16="http://schemas.microsoft.com/office/drawing/2014/main" id="{F47D6594-7FC1-76A7-BF02-6F51E3EEFCCF}"/>
                        </a:ext>
                      </a:extLst>
                    </p:cNvPr>
                    <p:cNvCxnSpPr>
                      <a:cxnSpLocks/>
                      <a:stCxn id="10242" idx="3"/>
                      <a:endCxn id="60" idx="1"/>
                    </p:cNvCxnSpPr>
                    <p:nvPr/>
                  </p:nvCxnSpPr>
                  <p:spPr>
                    <a:xfrm flipV="1">
                      <a:off x="2857394" y="2814194"/>
                      <a:ext cx="6029691" cy="278619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F149CB15-6B31-76A2-9CAE-C3FFF45AE0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87085" y="2491028"/>
                      <a:ext cx="195391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dirty="0"/>
                        <a:t>Random sampling</a:t>
                      </a:r>
                      <a:endParaRPr lang="ko-KR" altLang="en-US" dirty="0"/>
                    </a:p>
                  </p:txBody>
                </p:sp>
                <p:grpSp>
                  <p:nvGrpSpPr>
                    <p:cNvPr id="72" name="그룹 71">
                      <a:extLst>
                        <a:ext uri="{FF2B5EF4-FFF2-40B4-BE49-F238E27FC236}">
                          <a16:creationId xmlns:a16="http://schemas.microsoft.com/office/drawing/2014/main" id="{F3F49451-0188-6932-B6B7-6FA28CFBF2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794" y="3369198"/>
                      <a:ext cx="1451038" cy="1199029"/>
                      <a:chOff x="5346002" y="2804364"/>
                      <a:chExt cx="1451038" cy="1199029"/>
                    </a:xfrm>
                  </p:grpSpPr>
                  <p:sp>
                    <p:nvSpPr>
                      <p:cNvPr id="70" name="사각형: 둥근 모서리 69">
                        <a:extLst>
                          <a:ext uri="{FF2B5EF4-FFF2-40B4-BE49-F238E27FC236}">
                            <a16:creationId xmlns:a16="http://schemas.microsoft.com/office/drawing/2014/main" id="{4CEA9515-B8D2-94E0-3821-8CA0587E6D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C8090F0F-F268-7545-B578-963A8F36F3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1"/>
                        <a:ext cx="130971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Video</a:t>
                        </a:r>
                      </a:p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encoder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grpSp>
                  <p:nvGrpSpPr>
                    <p:cNvPr id="73" name="그룹 72">
                      <a:extLst>
                        <a:ext uri="{FF2B5EF4-FFF2-40B4-BE49-F238E27FC236}">
                          <a16:creationId xmlns:a16="http://schemas.microsoft.com/office/drawing/2014/main" id="{ACB791DB-BDF2-2DCF-93DC-1C2808CDC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794" y="5000870"/>
                      <a:ext cx="1451038" cy="1199029"/>
                      <a:chOff x="5346002" y="4488935"/>
                      <a:chExt cx="1451038" cy="1199029"/>
                    </a:xfrm>
                  </p:grpSpPr>
                  <p:sp>
                    <p:nvSpPr>
                      <p:cNvPr id="71" name="사각형: 둥근 모서리 70">
                        <a:extLst>
                          <a:ext uri="{FF2B5EF4-FFF2-40B4-BE49-F238E27FC236}">
                            <a16:creationId xmlns:a16="http://schemas.microsoft.com/office/drawing/2014/main" id="{C60C3029-A77F-BDA8-9BC1-C0359D9234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4488935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B9B5042A-E18F-099D-F67D-B687B3B1AF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2" y="4796061"/>
                        <a:ext cx="130971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Audio</a:t>
                        </a:r>
                      </a:p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encoder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cxnSp>
                  <p:nvCxnSpPr>
                    <p:cNvPr id="82" name="직선 화살표 연결선 81">
                      <a:extLst>
                        <a:ext uri="{FF2B5EF4-FFF2-40B4-BE49-F238E27FC236}">
                          <a16:creationId xmlns:a16="http://schemas.microsoft.com/office/drawing/2014/main" id="{175072E0-E946-D082-710A-EF3EEF8E68BA}"/>
                        </a:ext>
                      </a:extLst>
                    </p:cNvPr>
                    <p:cNvCxnSpPr>
                      <a:cxnSpLocks/>
                      <a:stCxn id="25" idx="3"/>
                      <a:endCxn id="70" idx="1"/>
                    </p:cNvCxnSpPr>
                    <p:nvPr/>
                  </p:nvCxnSpPr>
                  <p:spPr>
                    <a:xfrm flipV="1">
                      <a:off x="2651311" y="3968713"/>
                      <a:ext cx="1530483" cy="2112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직선 화살표 연결선 84">
                      <a:extLst>
                        <a:ext uri="{FF2B5EF4-FFF2-40B4-BE49-F238E27FC236}">
                          <a16:creationId xmlns:a16="http://schemas.microsoft.com/office/drawing/2014/main" id="{27A3C749-8AA6-D076-5A32-7E9643DD133A}"/>
                        </a:ext>
                      </a:extLst>
                    </p:cNvPr>
                    <p:cNvCxnSpPr>
                      <a:cxnSpLocks/>
                      <a:stCxn id="10242" idx="3"/>
                      <a:endCxn id="71" idx="1"/>
                    </p:cNvCxnSpPr>
                    <p:nvPr/>
                  </p:nvCxnSpPr>
                  <p:spPr>
                    <a:xfrm>
                      <a:off x="2857394" y="5600384"/>
                      <a:ext cx="1324400" cy="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화살표 연결선 87">
                      <a:extLst>
                        <a:ext uri="{FF2B5EF4-FFF2-40B4-BE49-F238E27FC236}">
                          <a16:creationId xmlns:a16="http://schemas.microsoft.com/office/drawing/2014/main" id="{684EB4F9-B3F3-72C7-CC5B-50F01F9CD2C7}"/>
                        </a:ext>
                      </a:extLst>
                    </p:cNvPr>
                    <p:cNvCxnSpPr>
                      <a:cxnSpLocks/>
                      <a:stCxn id="70" idx="3"/>
                      <a:endCxn id="99" idx="1"/>
                    </p:cNvCxnSpPr>
                    <p:nvPr/>
                  </p:nvCxnSpPr>
                  <p:spPr>
                    <a:xfrm>
                      <a:off x="5632832" y="3968713"/>
                      <a:ext cx="623586" cy="484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화살표 연결선 89">
                      <a:extLst>
                        <a:ext uri="{FF2B5EF4-FFF2-40B4-BE49-F238E27FC236}">
                          <a16:creationId xmlns:a16="http://schemas.microsoft.com/office/drawing/2014/main" id="{1C3045CF-A7E0-A375-EDA7-0D19BC79F670}"/>
                        </a:ext>
                      </a:extLst>
                    </p:cNvPr>
                    <p:cNvCxnSpPr>
                      <a:cxnSpLocks/>
                      <a:stCxn id="71" idx="3"/>
                      <a:endCxn id="102" idx="1"/>
                    </p:cNvCxnSpPr>
                    <p:nvPr/>
                  </p:nvCxnSpPr>
                  <p:spPr>
                    <a:xfrm>
                      <a:off x="5632832" y="5600385"/>
                      <a:ext cx="578246" cy="8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4499D8C2-6FE8-9853-FE5E-EEA883B1E7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078" y="3589862"/>
                      <a:ext cx="931091" cy="818660"/>
                      <a:chOff x="5346002" y="2804364"/>
                      <a:chExt cx="1451038" cy="1199029"/>
                    </a:xfrm>
                  </p:grpSpPr>
                  <p:sp>
                    <p:nvSpPr>
                      <p:cNvPr id="98" name="사각형: 둥근 모서리 97">
                        <a:extLst>
                          <a:ext uri="{FF2B5EF4-FFF2-40B4-BE49-F238E27FC236}">
                            <a16:creationId xmlns:a16="http://schemas.microsoft.com/office/drawing/2014/main" id="{4F550A6D-883C-810C-0A3E-CC8ACBC788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44184F43-480F-C119-B30A-0E5752DD70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2"/>
                        <a:ext cx="1309717" cy="4958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 err="1">
                            <a:ea typeface="Tmon몬소리 Black" panose="02000A03000000000000"/>
                          </a:rPr>
                          <a:t>ReLu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grpSp>
                  <p:nvGrpSpPr>
                    <p:cNvPr id="101" name="그룹 100">
                      <a:extLst>
                        <a:ext uri="{FF2B5EF4-FFF2-40B4-BE49-F238E27FC236}">
                          <a16:creationId xmlns:a16="http://schemas.microsoft.com/office/drawing/2014/main" id="{72DA50E4-3ECE-CC0A-5944-F1E9EFB73B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078" y="5191930"/>
                      <a:ext cx="931091" cy="818660"/>
                      <a:chOff x="5346002" y="2804364"/>
                      <a:chExt cx="1451038" cy="1199029"/>
                    </a:xfrm>
                  </p:grpSpPr>
                  <p:sp>
                    <p:nvSpPr>
                      <p:cNvPr id="102" name="사각형: 둥근 모서리 101">
                        <a:extLst>
                          <a:ext uri="{FF2B5EF4-FFF2-40B4-BE49-F238E27FC236}">
                            <a16:creationId xmlns:a16="http://schemas.microsoft.com/office/drawing/2014/main" id="{5ED0F179-F125-0426-3FEF-F554B6A05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" name="TextBox 102">
                        <a:extLst>
                          <a:ext uri="{FF2B5EF4-FFF2-40B4-BE49-F238E27FC236}">
                            <a16:creationId xmlns:a16="http://schemas.microsoft.com/office/drawing/2014/main" id="{A8F34DD9-049D-45B8-5A3C-5293370300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2"/>
                        <a:ext cx="1309717" cy="4958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 err="1">
                            <a:ea typeface="Tmon몬소리 Black" panose="02000A03000000000000"/>
                          </a:rPr>
                          <a:t>ReLu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sp>
                  <p:nvSpPr>
                    <p:cNvPr id="114" name="순서도: 가산 접합 113">
                      <a:extLst>
                        <a:ext uri="{FF2B5EF4-FFF2-40B4-BE49-F238E27FC236}">
                          <a16:creationId xmlns:a16="http://schemas.microsoft.com/office/drawing/2014/main" id="{63E41E88-88EC-E29A-91F3-B1CE809F9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303" y="4727105"/>
                      <a:ext cx="227801" cy="227801"/>
                    </a:xfrm>
                    <a:prstGeom prst="flowChartSummingJunction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7" name="직선 화살표 연결선 116">
                      <a:extLst>
                        <a:ext uri="{FF2B5EF4-FFF2-40B4-BE49-F238E27FC236}">
                          <a16:creationId xmlns:a16="http://schemas.microsoft.com/office/drawing/2014/main" id="{8B1A568A-02AE-2841-7D68-7366E320A496}"/>
                        </a:ext>
                      </a:extLst>
                    </p:cNvPr>
                    <p:cNvCxnSpPr>
                      <a:cxnSpLocks/>
                      <a:stCxn id="98" idx="3"/>
                      <a:endCxn id="114" idx="1"/>
                    </p:cNvCxnSpPr>
                    <p:nvPr/>
                  </p:nvCxnSpPr>
                  <p:spPr>
                    <a:xfrm>
                      <a:off x="7142169" y="3999192"/>
                      <a:ext cx="786495" cy="761274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직선 화살표 연결선 119">
                      <a:extLst>
                        <a:ext uri="{FF2B5EF4-FFF2-40B4-BE49-F238E27FC236}">
                          <a16:creationId xmlns:a16="http://schemas.microsoft.com/office/drawing/2014/main" id="{76339BD0-B27D-23B8-CF6A-3A42066BBA0D}"/>
                        </a:ext>
                      </a:extLst>
                    </p:cNvPr>
                    <p:cNvCxnSpPr>
                      <a:cxnSpLocks/>
                      <a:stCxn id="102" idx="3"/>
                      <a:endCxn id="114" idx="3"/>
                    </p:cNvCxnSpPr>
                    <p:nvPr/>
                  </p:nvCxnSpPr>
                  <p:spPr>
                    <a:xfrm flipV="1">
                      <a:off x="7142169" y="4921545"/>
                      <a:ext cx="786495" cy="67971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직선 화살표 연결선 125">
                      <a:extLst>
                        <a:ext uri="{FF2B5EF4-FFF2-40B4-BE49-F238E27FC236}">
                          <a16:creationId xmlns:a16="http://schemas.microsoft.com/office/drawing/2014/main" id="{2946887D-9601-4094-AB6B-F5E1FE574982}"/>
                        </a:ext>
                      </a:extLst>
                    </p:cNvPr>
                    <p:cNvCxnSpPr>
                      <a:cxnSpLocks/>
                      <a:stCxn id="114" idx="6"/>
                    </p:cNvCxnSpPr>
                    <p:nvPr/>
                  </p:nvCxnSpPr>
                  <p:spPr>
                    <a:xfrm flipV="1">
                      <a:off x="8123104" y="4841005"/>
                      <a:ext cx="311777" cy="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44" name="TextBox 10243">
                      <a:extLst>
                        <a:ext uri="{FF2B5EF4-FFF2-40B4-BE49-F238E27FC236}">
                          <a16:creationId xmlns:a16="http://schemas.microsoft.com/office/drawing/2014/main" id="{C38B66B1-4872-EFF8-9330-0C9CC073B8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75059" y="5687424"/>
                      <a:ext cx="2830222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Loss : </a:t>
                      </a:r>
                      <a:r>
                        <a:rPr lang="en-US" altLang="ko-KR" dirty="0" err="1"/>
                        <a:t>Costine</a:t>
                      </a:r>
                      <a:r>
                        <a:rPr lang="en-US" altLang="ko-KR" dirty="0"/>
                        <a:t> similarity</a:t>
                      </a:r>
                    </a:p>
                    <a:p>
                      <a:pPr algn="ctr"/>
                      <a:r>
                        <a:rPr lang="en-US" altLang="ko-KR" dirty="0"/>
                        <a:t>With BCE</a:t>
                      </a:r>
                      <a:endParaRPr lang="ko-KR" altLang="en-US" dirty="0"/>
                    </a:p>
                  </p:txBody>
                </p:sp>
                <p:sp>
                  <p:nvSpPr>
                    <p:cNvPr id="10245" name="양쪽 대괄호 10244">
                      <a:extLst>
                        <a:ext uri="{FF2B5EF4-FFF2-40B4-BE49-F238E27FC236}">
                          <a16:creationId xmlns:a16="http://schemas.microsoft.com/office/drawing/2014/main" id="{BB24FF8A-5AE4-F66C-C39C-60577B5EA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3992" y="4568227"/>
                      <a:ext cx="1920859" cy="823361"/>
                    </a:xfrm>
                    <a:prstGeom prst="bracketPair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246" name="TextBox 10245">
                      <a:extLst>
                        <a:ext uri="{FF2B5EF4-FFF2-40B4-BE49-F238E27FC236}">
                          <a16:creationId xmlns:a16="http://schemas.microsoft.com/office/drawing/2014/main" id="{C6454FA2-5167-E2CB-598D-CA84E20A54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4413" y="4445966"/>
                      <a:ext cx="1551514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6000" dirty="0"/>
                        <a:t>0, 1 </a:t>
                      </a:r>
                      <a:endParaRPr lang="ko-KR" altLang="en-US" sz="6000" dirty="0"/>
                    </a:p>
                  </p:txBody>
                </p:sp>
                <p:cxnSp>
                  <p:nvCxnSpPr>
                    <p:cNvPr id="10254" name="직선 화살표 연결선 10253">
                      <a:extLst>
                        <a:ext uri="{FF2B5EF4-FFF2-40B4-BE49-F238E27FC236}">
                          <a16:creationId xmlns:a16="http://schemas.microsoft.com/office/drawing/2014/main" id="{2C898256-C8B9-9C76-322C-52DF36CC52C1}"/>
                        </a:ext>
                      </a:extLst>
                    </p:cNvPr>
                    <p:cNvCxnSpPr>
                      <a:cxnSpLocks/>
                      <a:stCxn id="47" idx="2"/>
                    </p:cNvCxnSpPr>
                    <p:nvPr/>
                  </p:nvCxnSpPr>
                  <p:spPr>
                    <a:xfrm flipH="1">
                      <a:off x="9944327" y="3692554"/>
                      <a:ext cx="379455" cy="875673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56" name="직선 화살표 연결선 10255">
                      <a:extLst>
                        <a:ext uri="{FF2B5EF4-FFF2-40B4-BE49-F238E27FC236}">
                          <a16:creationId xmlns:a16="http://schemas.microsoft.com/office/drawing/2014/main" id="{8BC1126E-AEAB-AFA6-EE90-CC1B4BD7A2CC}"/>
                        </a:ext>
                      </a:extLst>
                    </p:cNvPr>
                    <p:cNvCxnSpPr>
                      <a:cxnSpLocks/>
                      <a:stCxn id="48" idx="2"/>
                    </p:cNvCxnSpPr>
                    <p:nvPr/>
                  </p:nvCxnSpPr>
                  <p:spPr>
                    <a:xfrm>
                      <a:off x="8715592" y="3676695"/>
                      <a:ext cx="342986" cy="940461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266" name="그룹 10265">
            <a:extLst>
              <a:ext uri="{FF2B5EF4-FFF2-40B4-BE49-F238E27FC236}">
                <a16:creationId xmlns:a16="http://schemas.microsoft.com/office/drawing/2014/main" id="{FAF719D4-9DFF-286C-1501-2D5C323982E2}"/>
              </a:ext>
            </a:extLst>
          </p:cNvPr>
          <p:cNvGrpSpPr/>
          <p:nvPr/>
        </p:nvGrpSpPr>
        <p:grpSpPr>
          <a:xfrm>
            <a:off x="9428145" y="48295"/>
            <a:ext cx="476130" cy="338430"/>
            <a:chOff x="272023" y="1632975"/>
            <a:chExt cx="806673" cy="573378"/>
          </a:xfrm>
        </p:grpSpPr>
        <p:sp>
          <p:nvSpPr>
            <p:cNvPr id="10267" name="대각선 줄무늬 10266">
              <a:extLst>
                <a:ext uri="{FF2B5EF4-FFF2-40B4-BE49-F238E27FC236}">
                  <a16:creationId xmlns:a16="http://schemas.microsoft.com/office/drawing/2014/main" id="{78F39676-0C62-0593-80FD-47CDA0EC0ED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68" name="대각선 줄무늬 10267">
              <a:extLst>
                <a:ext uri="{FF2B5EF4-FFF2-40B4-BE49-F238E27FC236}">
                  <a16:creationId xmlns:a16="http://schemas.microsoft.com/office/drawing/2014/main" id="{204C126B-FA43-6328-4A7E-6EE3AF910F8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5107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Sync-Net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10392253" y="23004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F98BE1E-2785-F801-A5D9-A7326E48E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877727"/>
            <a:ext cx="4953363" cy="282051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3F8A265-C0F5-F210-9425-FB5FB7B6D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81" y="860520"/>
            <a:ext cx="4721139" cy="28377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8D97ACF-E1DF-11B2-D526-9BC2058CC66A}"/>
              </a:ext>
            </a:extLst>
          </p:cNvPr>
          <p:cNvSpPr txBox="1"/>
          <p:nvPr/>
        </p:nvSpPr>
        <p:spPr>
          <a:xfrm>
            <a:off x="8955355" y="4000600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: 110 hours</a:t>
            </a:r>
          </a:p>
          <a:p>
            <a:endParaRPr lang="en-US" altLang="ko-KR" dirty="0"/>
          </a:p>
          <a:p>
            <a:r>
              <a:rPr lang="en-US" altLang="ko-KR" dirty="0"/>
              <a:t>Loss : 0.4465</a:t>
            </a:r>
          </a:p>
          <a:p>
            <a:endParaRPr lang="en-US" altLang="ko-KR" dirty="0"/>
          </a:p>
          <a:p>
            <a:r>
              <a:rPr lang="en-US" altLang="ko-KR" dirty="0" err="1"/>
              <a:t>Val_loss</a:t>
            </a:r>
            <a:r>
              <a:rPr lang="en-US" altLang="ko-KR" dirty="0"/>
              <a:t> : 0.4340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D7592E-8B98-6D4D-F02B-AB8CE271EA71}"/>
              </a:ext>
            </a:extLst>
          </p:cNvPr>
          <p:cNvGrpSpPr/>
          <p:nvPr/>
        </p:nvGrpSpPr>
        <p:grpSpPr>
          <a:xfrm>
            <a:off x="1284107" y="4038667"/>
            <a:ext cx="3341009" cy="1794007"/>
            <a:chOff x="2035738" y="1686494"/>
            <a:chExt cx="3341009" cy="17940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92DBE-219F-E09E-8BC3-742D262CBAAE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0.25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91B57DA-24DA-939A-D5D7-DAFAE5D41F1E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D9FE57C-C148-DD6F-93B4-479D03F9851E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30" name="오른쪽 대괄호 29">
                  <a:extLst>
                    <a:ext uri="{FF2B5EF4-FFF2-40B4-BE49-F238E27FC236}">
                      <a16:creationId xmlns:a16="http://schemas.microsoft.com/office/drawing/2014/main" id="{5C2FF687-9600-52F2-CCA1-3D43FA18C55A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오른쪽 대괄호 30">
                  <a:extLst>
                    <a:ext uri="{FF2B5EF4-FFF2-40B4-BE49-F238E27FC236}">
                      <a16:creationId xmlns:a16="http://schemas.microsoft.com/office/drawing/2014/main" id="{360B566C-8B8A-192E-61AE-78183F26519E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3D62300-C390-E7AE-5679-4572A532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522B7DF-687B-46E4-1ABB-138F1F1BD30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2311B8F-1CAE-72AD-F396-69725C4562D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원호 21">
            <a:extLst>
              <a:ext uri="{FF2B5EF4-FFF2-40B4-BE49-F238E27FC236}">
                <a16:creationId xmlns:a16="http://schemas.microsoft.com/office/drawing/2014/main" id="{C724E242-21E9-EC4E-B9F3-84566B6E83A4}"/>
              </a:ext>
            </a:extLst>
          </p:cNvPr>
          <p:cNvSpPr/>
          <p:nvPr/>
        </p:nvSpPr>
        <p:spPr>
          <a:xfrm>
            <a:off x="1589966" y="4410419"/>
            <a:ext cx="2741507" cy="2741507"/>
          </a:xfrm>
          <a:prstGeom prst="arc">
            <a:avLst>
              <a:gd name="adj1" fmla="val 10808693"/>
              <a:gd name="adj2" fmla="val 2156985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F13B1D-1037-35D9-562A-10BCDE172287}"/>
              </a:ext>
            </a:extLst>
          </p:cNvPr>
          <p:cNvGrpSpPr/>
          <p:nvPr/>
        </p:nvGrpSpPr>
        <p:grpSpPr>
          <a:xfrm>
            <a:off x="5239330" y="4038667"/>
            <a:ext cx="3341009" cy="1794007"/>
            <a:chOff x="2035738" y="1686494"/>
            <a:chExt cx="3341009" cy="179400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15BFF-35A9-5F30-6F95-F3D426FC3A5C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0.44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70BDDD8-69BF-C4E1-0C4C-737FD7AC3427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07F80E7-38C7-1B0E-C4FD-497380FF563B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41" name="오른쪽 대괄호 40">
                  <a:extLst>
                    <a:ext uri="{FF2B5EF4-FFF2-40B4-BE49-F238E27FC236}">
                      <a16:creationId xmlns:a16="http://schemas.microsoft.com/office/drawing/2014/main" id="{719C970B-CE59-BAEC-CBA4-2E89DA50D59F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오른쪽 대괄호 41">
                  <a:extLst>
                    <a:ext uri="{FF2B5EF4-FFF2-40B4-BE49-F238E27FC236}">
                      <a16:creationId xmlns:a16="http://schemas.microsoft.com/office/drawing/2014/main" id="{19486508-1C26-B5F9-8C7A-29D08BC430E0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2D6A147-FE75-5D54-FBD1-86CD66E4FF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503635A-A35C-B264-D4EF-940FD8BC934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566C334-1485-A4D6-FCFD-095C1144F56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원호 33">
            <a:extLst>
              <a:ext uri="{FF2B5EF4-FFF2-40B4-BE49-F238E27FC236}">
                <a16:creationId xmlns:a16="http://schemas.microsoft.com/office/drawing/2014/main" id="{1C551833-8559-77D4-1C1C-3D049F071074}"/>
              </a:ext>
            </a:extLst>
          </p:cNvPr>
          <p:cNvSpPr/>
          <p:nvPr/>
        </p:nvSpPr>
        <p:spPr>
          <a:xfrm>
            <a:off x="5545189" y="4410419"/>
            <a:ext cx="2741507" cy="2741507"/>
          </a:xfrm>
          <a:prstGeom prst="arc">
            <a:avLst>
              <a:gd name="adj1" fmla="val 10808693"/>
              <a:gd name="adj2" fmla="val 21521259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BC59AE-72D2-B103-44BD-63ECB3C96AD6}"/>
              </a:ext>
            </a:extLst>
          </p:cNvPr>
          <p:cNvSpPr txBox="1"/>
          <p:nvPr/>
        </p:nvSpPr>
        <p:spPr>
          <a:xfrm>
            <a:off x="1413259" y="5996692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논문에서 요구한 </a:t>
            </a:r>
            <a:r>
              <a:rPr lang="en-US" altLang="ko-KR" dirty="0"/>
              <a:t>LOSS </a:t>
            </a:r>
            <a:r>
              <a:rPr lang="ko-KR" altLang="en-US" dirty="0"/>
              <a:t>수치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C5EE86-73F9-D691-B277-F8B3A58B9D5A}"/>
              </a:ext>
            </a:extLst>
          </p:cNvPr>
          <p:cNvSpPr txBox="1"/>
          <p:nvPr/>
        </p:nvSpPr>
        <p:spPr>
          <a:xfrm>
            <a:off x="5720797" y="5985836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달성 최저 </a:t>
            </a:r>
            <a:r>
              <a:rPr lang="en-US" altLang="ko-KR" dirty="0"/>
              <a:t>LOSS </a:t>
            </a:r>
            <a:endParaRPr lang="ko-KR" altLang="en-US" dirty="0"/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FA8ECE99-2436-F82F-B797-FE29A8D87A53}"/>
              </a:ext>
            </a:extLst>
          </p:cNvPr>
          <p:cNvSpPr/>
          <p:nvPr/>
        </p:nvSpPr>
        <p:spPr>
          <a:xfrm flipH="1">
            <a:off x="1584886" y="4406608"/>
            <a:ext cx="2741507" cy="2741507"/>
          </a:xfrm>
          <a:prstGeom prst="arc">
            <a:avLst>
              <a:gd name="adj1" fmla="val 10808693"/>
              <a:gd name="adj2" fmla="val 18934048"/>
            </a:avLst>
          </a:prstGeom>
          <a:noFill/>
          <a:ln w="444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9F4B3980-F775-C34D-77CE-2D527CF1984F}"/>
              </a:ext>
            </a:extLst>
          </p:cNvPr>
          <p:cNvSpPr/>
          <p:nvPr/>
        </p:nvSpPr>
        <p:spPr>
          <a:xfrm flipH="1">
            <a:off x="5544160" y="4409403"/>
            <a:ext cx="2741507" cy="2741507"/>
          </a:xfrm>
          <a:prstGeom prst="arc">
            <a:avLst>
              <a:gd name="adj1" fmla="val 10808693"/>
              <a:gd name="adj2" fmla="val 16735794"/>
            </a:avLst>
          </a:prstGeom>
          <a:noFill/>
          <a:ln w="4413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39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82555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17BBFA1-6B41-CAEF-BA76-38894CB727FB}"/>
              </a:ext>
            </a:extLst>
          </p:cNvPr>
          <p:cNvGrpSpPr/>
          <p:nvPr/>
        </p:nvGrpSpPr>
        <p:grpSpPr>
          <a:xfrm>
            <a:off x="9401319" y="4214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139A43A-A67B-8574-F488-82233C6852F2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FDDCF411-F1B4-01EB-484F-9D7DA2CD87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13398B-771A-64D9-E943-ABD75F2EE1CD}"/>
              </a:ext>
            </a:extLst>
          </p:cNvPr>
          <p:cNvGrpSpPr/>
          <p:nvPr/>
        </p:nvGrpSpPr>
        <p:grpSpPr>
          <a:xfrm>
            <a:off x="338557" y="1968811"/>
            <a:ext cx="2533031" cy="1484921"/>
            <a:chOff x="466047" y="2838082"/>
            <a:chExt cx="2795926" cy="163903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58D58C-7D85-8598-9495-6F9A670DF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466047" y="2838082"/>
              <a:ext cx="2338726" cy="11818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A145755-91FC-1FA8-CAE9-7A37B4158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618447" y="2990482"/>
              <a:ext cx="2338726" cy="11818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45CC8A-B401-1F35-E034-5EBD9D7A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770847" y="3142882"/>
              <a:ext cx="2338726" cy="11818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A7FF63-6D02-AAE3-4B71-27E0EB985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923247" y="3295282"/>
              <a:ext cx="2338726" cy="1181836"/>
            </a:xfrm>
            <a:prstGeom prst="rect">
              <a:avLst/>
            </a:prstGeom>
          </p:spPr>
        </p:pic>
      </p:grpSp>
      <p:pic>
        <p:nvPicPr>
          <p:cNvPr id="2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ACE5A127-0A55-2933-41AC-602A75D0E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359978" y="4045124"/>
            <a:ext cx="2373540" cy="9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88A51847-2738-B964-9BDA-2AC6FAE995F3}"/>
              </a:ext>
            </a:extLst>
          </p:cNvPr>
          <p:cNvSpPr/>
          <p:nvPr/>
        </p:nvSpPr>
        <p:spPr>
          <a:xfrm>
            <a:off x="3152706" y="2546851"/>
            <a:ext cx="1433460" cy="745929"/>
          </a:xfrm>
          <a:prstGeom prst="flowChartProcess">
            <a:avLst/>
          </a:prstGeom>
          <a:solidFill>
            <a:srgbClr val="FCD60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844BC-9C18-4548-187B-90A457258C1C}"/>
              </a:ext>
            </a:extLst>
          </p:cNvPr>
          <p:cNvSpPr txBox="1"/>
          <p:nvPr/>
        </p:nvSpPr>
        <p:spPr>
          <a:xfrm>
            <a:off x="3235858" y="2717921"/>
            <a:ext cx="1296589" cy="523220"/>
          </a:xfrm>
          <a:prstGeom prst="rect">
            <a:avLst/>
          </a:prstGeom>
          <a:solidFill>
            <a:srgbClr val="FCD60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0A6FC5D-95DD-11AE-C790-DDA41CFC21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3984" y="2936966"/>
            <a:ext cx="776941" cy="732308"/>
          </a:xfrm>
          <a:prstGeom prst="bentConnector3">
            <a:avLst>
              <a:gd name="adj1" fmla="val 10001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9B801913-87C5-0BFE-5750-D4C1325E780A}"/>
              </a:ext>
            </a:extLst>
          </p:cNvPr>
          <p:cNvSpPr/>
          <p:nvPr/>
        </p:nvSpPr>
        <p:spPr>
          <a:xfrm>
            <a:off x="5362622" y="3196922"/>
            <a:ext cx="1433460" cy="989338"/>
          </a:xfrm>
          <a:prstGeom prst="flowChartProcess">
            <a:avLst/>
          </a:prstGeom>
          <a:solidFill>
            <a:srgbClr val="FCD60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D3A6D1-E805-B4A7-A781-0929171B3F5E}"/>
              </a:ext>
            </a:extLst>
          </p:cNvPr>
          <p:cNvSpPr txBox="1"/>
          <p:nvPr/>
        </p:nvSpPr>
        <p:spPr>
          <a:xfrm>
            <a:off x="4781643" y="3453732"/>
            <a:ext cx="2628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39" name="순서도: 논리합 38">
            <a:extLst>
              <a:ext uri="{FF2B5EF4-FFF2-40B4-BE49-F238E27FC236}">
                <a16:creationId xmlns:a16="http://schemas.microsoft.com/office/drawing/2014/main" id="{EB604295-A711-72E6-F132-727B08E73189}"/>
              </a:ext>
            </a:extLst>
          </p:cNvPr>
          <p:cNvSpPr/>
          <p:nvPr/>
        </p:nvSpPr>
        <p:spPr>
          <a:xfrm>
            <a:off x="4933947" y="3572201"/>
            <a:ext cx="228718" cy="228718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2048117-B0C2-049D-8B6C-47793D8E4C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1704" y="3741049"/>
            <a:ext cx="777645" cy="668668"/>
          </a:xfrm>
          <a:prstGeom prst="bentConnector3">
            <a:avLst>
              <a:gd name="adj1" fmla="val 9972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25C374-0466-892B-A4E2-1E706B01CE70}"/>
              </a:ext>
            </a:extLst>
          </p:cNvPr>
          <p:cNvGrpSpPr/>
          <p:nvPr/>
        </p:nvGrpSpPr>
        <p:grpSpPr>
          <a:xfrm>
            <a:off x="7415578" y="2703392"/>
            <a:ext cx="1985741" cy="1966336"/>
            <a:chOff x="8955581" y="3567406"/>
            <a:chExt cx="2191834" cy="217041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5DE6B27-7498-0046-B131-FF006A177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8955581" y="3567406"/>
              <a:ext cx="1582234" cy="156081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B085E9B-C332-118C-8624-4D8B171C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107981" y="3719806"/>
              <a:ext cx="1582234" cy="156081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CF34DBB-E492-F15C-FF32-9C595E0FE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260381" y="3872206"/>
              <a:ext cx="1582234" cy="156081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BD7CD81-6102-4EC9-8321-25E537135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412781" y="4024606"/>
              <a:ext cx="1582234" cy="156081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07C98CF-7163-C123-1B28-97BBB7491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565181" y="4177006"/>
              <a:ext cx="1582234" cy="1560815"/>
            </a:xfrm>
            <a:prstGeom prst="rect">
              <a:avLst/>
            </a:prstGeom>
          </p:spPr>
        </p:pic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D5B142-B89C-CC80-0994-037068D254BE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6796082" y="3686560"/>
            <a:ext cx="895636" cy="503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207F4A7-7DF0-408A-2D30-CC09137E5A5C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2871588" y="2918377"/>
            <a:ext cx="281118" cy="14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38B1D-E939-59CF-F381-184969AF1506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2733518" y="4525232"/>
            <a:ext cx="419881" cy="581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D08872A-F64C-1A12-06A5-E21FB31B0E4F}"/>
              </a:ext>
            </a:extLst>
          </p:cNvPr>
          <p:cNvSpPr txBox="1"/>
          <p:nvPr/>
        </p:nvSpPr>
        <p:spPr>
          <a:xfrm>
            <a:off x="6772606" y="2360087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생성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B24046-BD43-457F-E75C-89EB994067A1}"/>
              </a:ext>
            </a:extLst>
          </p:cNvPr>
          <p:cNvSpPr txBox="1"/>
          <p:nvPr/>
        </p:nvSpPr>
        <p:spPr>
          <a:xfrm>
            <a:off x="1074798" y="5320441"/>
            <a:ext cx="531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Syncnet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초를 맞추기 위해 사진의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batch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묶는다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C9B07B-60BF-0DCF-4818-F7E08436FF56}"/>
              </a:ext>
            </a:extLst>
          </p:cNvPr>
          <p:cNvSpPr txBox="1"/>
          <p:nvPr/>
        </p:nvSpPr>
        <p:spPr>
          <a:xfrm>
            <a:off x="920081" y="5866733"/>
            <a:ext cx="708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원본 사진과 얼굴의 반을 가리고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channel wise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합쳐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input data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만든다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578978D-A7CD-CD39-36E8-19341289DF48}"/>
              </a:ext>
            </a:extLst>
          </p:cNvPr>
          <p:cNvCxnSpPr>
            <a:cxnSpLocks/>
          </p:cNvCxnSpPr>
          <p:nvPr/>
        </p:nvCxnSpPr>
        <p:spPr>
          <a:xfrm>
            <a:off x="4582356" y="2919816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AA36811-49E0-5E55-B66B-21B913A2C2B4}"/>
              </a:ext>
            </a:extLst>
          </p:cNvPr>
          <p:cNvCxnSpPr>
            <a:cxnSpLocks/>
          </p:cNvCxnSpPr>
          <p:nvPr/>
        </p:nvCxnSpPr>
        <p:spPr>
          <a:xfrm>
            <a:off x="4586166" y="4450322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4E062454-34A4-F70E-71F5-0A3536BE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9768" y="3196922"/>
            <a:ext cx="1541697" cy="1516105"/>
          </a:xfrm>
          <a:prstGeom prst="rect">
            <a:avLst/>
          </a:prstGeom>
        </p:spPr>
      </p:pic>
      <p:sp>
        <p:nvSpPr>
          <p:cNvPr id="83" name="원호 82">
            <a:extLst>
              <a:ext uri="{FF2B5EF4-FFF2-40B4-BE49-F238E27FC236}">
                <a16:creationId xmlns:a16="http://schemas.microsoft.com/office/drawing/2014/main" id="{077743E9-55DA-9251-A608-E18181F7D503}"/>
              </a:ext>
            </a:extLst>
          </p:cNvPr>
          <p:cNvSpPr/>
          <p:nvPr/>
        </p:nvSpPr>
        <p:spPr>
          <a:xfrm rot="10800000">
            <a:off x="8803274" y="4479749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1782A0-390F-A433-B7CA-C7220C9D372E}"/>
              </a:ext>
            </a:extLst>
          </p:cNvPr>
          <p:cNvSpPr txBox="1"/>
          <p:nvPr/>
        </p:nvSpPr>
        <p:spPr>
          <a:xfrm>
            <a:off x="9679213" y="2825643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0A6F65E-5500-C00A-B92C-0AC7528C0E01}"/>
              </a:ext>
            </a:extLst>
          </p:cNvPr>
          <p:cNvSpPr txBox="1"/>
          <p:nvPr/>
        </p:nvSpPr>
        <p:spPr>
          <a:xfrm>
            <a:off x="9362958" y="525753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0003387-A375-EF35-12CA-86E9F7CF81EE}"/>
              </a:ext>
            </a:extLst>
          </p:cNvPr>
          <p:cNvGrpSpPr/>
          <p:nvPr/>
        </p:nvGrpSpPr>
        <p:grpSpPr>
          <a:xfrm>
            <a:off x="3153399" y="4152267"/>
            <a:ext cx="1437341" cy="745929"/>
            <a:chOff x="3121068" y="4015961"/>
            <a:chExt cx="1437341" cy="745929"/>
          </a:xfrm>
        </p:grpSpPr>
        <p:sp>
          <p:nvSpPr>
            <p:cNvPr id="32" name="순서도: 처리 31">
              <a:extLst>
                <a:ext uri="{FF2B5EF4-FFF2-40B4-BE49-F238E27FC236}">
                  <a16:creationId xmlns:a16="http://schemas.microsoft.com/office/drawing/2014/main" id="{959803D6-E823-B768-8068-09E1284C3C77}"/>
                </a:ext>
              </a:extLst>
            </p:cNvPr>
            <p:cNvSpPr/>
            <p:nvPr/>
          </p:nvSpPr>
          <p:spPr>
            <a:xfrm>
              <a:off x="3121068" y="4015961"/>
              <a:ext cx="1433460" cy="745929"/>
            </a:xfrm>
            <a:prstGeom prst="flowChartProcess">
              <a:avLst/>
            </a:prstGeom>
            <a:solidFill>
              <a:srgbClr val="FCD60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1CBA4C-4E6E-EC5A-C910-4EF8C94A555B}"/>
                </a:ext>
              </a:extLst>
            </p:cNvPr>
            <p:cNvSpPr txBox="1"/>
            <p:nvPr/>
          </p:nvSpPr>
          <p:spPr>
            <a:xfrm>
              <a:off x="3157657" y="4149015"/>
              <a:ext cx="14007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Speech </a:t>
              </a:r>
            </a:p>
            <a:p>
              <a:pPr algn="ctr"/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encoder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935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188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 W2L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B8E1E-AF81-FA42-95F7-F0E3DC95E7ED}"/>
              </a:ext>
            </a:extLst>
          </p:cNvPr>
          <p:cNvGrpSpPr/>
          <p:nvPr/>
        </p:nvGrpSpPr>
        <p:grpSpPr>
          <a:xfrm>
            <a:off x="10329396" y="8038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478252C9-4230-3E3C-E9BC-97D7B584484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5E0DFF53-886C-F867-BF52-D26FCB4F487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452A3A-0742-2A76-AF7B-3A332B6DBC76}"/>
              </a:ext>
            </a:extLst>
          </p:cNvPr>
          <p:cNvGrpSpPr/>
          <p:nvPr/>
        </p:nvGrpSpPr>
        <p:grpSpPr>
          <a:xfrm>
            <a:off x="2753923" y="728807"/>
            <a:ext cx="6992775" cy="3682830"/>
            <a:chOff x="2064151" y="720064"/>
            <a:chExt cx="8102571" cy="42673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3F0E303-5E9C-2C61-4E4A-854A659B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1" y="720064"/>
              <a:ext cx="4070721" cy="213841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896DD2-C9B3-8F90-D84F-2F8D59B32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48964"/>
              <a:ext cx="4070721" cy="213841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293761D-7B2F-718A-17C5-EA112379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727083"/>
              <a:ext cx="4070722" cy="213841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E23DDB5-79FA-032D-A88B-92A7E2B1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2" y="2854981"/>
              <a:ext cx="4059266" cy="213239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CE3DD6-590F-3C4B-4D1E-CBE5D9217CD9}"/>
              </a:ext>
            </a:extLst>
          </p:cNvPr>
          <p:cNvSpPr txBox="1"/>
          <p:nvPr/>
        </p:nvSpPr>
        <p:spPr>
          <a:xfrm>
            <a:off x="9401319" y="4701398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: 80 hours</a:t>
            </a:r>
          </a:p>
          <a:p>
            <a:endParaRPr lang="en-US" altLang="ko-KR" dirty="0"/>
          </a:p>
          <a:p>
            <a:r>
              <a:rPr lang="en-US" altLang="ko-KR" dirty="0"/>
              <a:t>Loss : 0.2011</a:t>
            </a:r>
          </a:p>
          <a:p>
            <a:endParaRPr lang="en-US" altLang="ko-KR" dirty="0"/>
          </a:p>
          <a:p>
            <a:r>
              <a:rPr lang="en-US" altLang="ko-KR" dirty="0" err="1"/>
              <a:t>Val_loss</a:t>
            </a:r>
            <a:r>
              <a:rPr lang="en-US" altLang="ko-KR" dirty="0"/>
              <a:t> : 0.1985</a:t>
            </a:r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B8A04D0-2D68-0F08-2CFD-7CFD975C0170}"/>
              </a:ext>
            </a:extLst>
          </p:cNvPr>
          <p:cNvGrpSpPr/>
          <p:nvPr/>
        </p:nvGrpSpPr>
        <p:grpSpPr>
          <a:xfrm>
            <a:off x="1408094" y="4556346"/>
            <a:ext cx="3341009" cy="1794007"/>
            <a:chOff x="2035738" y="1686494"/>
            <a:chExt cx="3341009" cy="179400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ABB8CB-0B3F-8E0A-E9E7-8B7CC76FDA27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0.20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B2ED533-9190-EC46-FD23-9A6E3B0F417A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CB56061B-7ACA-8AE3-2552-437E06EB9034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75" name="오른쪽 대괄호 74">
                  <a:extLst>
                    <a:ext uri="{FF2B5EF4-FFF2-40B4-BE49-F238E27FC236}">
                      <a16:creationId xmlns:a16="http://schemas.microsoft.com/office/drawing/2014/main" id="{D720B2DF-FA2E-051B-09C3-6CC6631CDB68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오른쪽 대괄호 75">
                  <a:extLst>
                    <a:ext uri="{FF2B5EF4-FFF2-40B4-BE49-F238E27FC236}">
                      <a16:creationId xmlns:a16="http://schemas.microsoft.com/office/drawing/2014/main" id="{3C73308F-E165-6FFA-2EFF-10C63A61B1E8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7791FF36-CACA-EB01-012E-E61B7B904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BD15F45D-F58C-94F4-7B43-B1C858F604F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E0FCD48E-6FB3-16D3-D601-3ECE00C4CE2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원호 53">
            <a:extLst>
              <a:ext uri="{FF2B5EF4-FFF2-40B4-BE49-F238E27FC236}">
                <a16:creationId xmlns:a16="http://schemas.microsoft.com/office/drawing/2014/main" id="{640FD7B2-1F72-B887-6780-7C47B2CDC3CD}"/>
              </a:ext>
            </a:extLst>
          </p:cNvPr>
          <p:cNvSpPr/>
          <p:nvPr/>
        </p:nvSpPr>
        <p:spPr>
          <a:xfrm>
            <a:off x="1713953" y="4928098"/>
            <a:ext cx="2741507" cy="2741507"/>
          </a:xfrm>
          <a:prstGeom prst="arc">
            <a:avLst>
              <a:gd name="adj1" fmla="val 10808693"/>
              <a:gd name="adj2" fmla="val 2157950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9303763-0AA0-F970-8983-4922123E922E}"/>
              </a:ext>
            </a:extLst>
          </p:cNvPr>
          <p:cNvGrpSpPr/>
          <p:nvPr/>
        </p:nvGrpSpPr>
        <p:grpSpPr>
          <a:xfrm>
            <a:off x="5363317" y="4556346"/>
            <a:ext cx="3341009" cy="1794007"/>
            <a:chOff x="2035738" y="1686494"/>
            <a:chExt cx="3341009" cy="179400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72230F-F991-B51F-A49B-ADD47882238C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0.198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33511B0-A1D0-1AFA-5BA8-0868B4C69FB9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3F52EAF-AF9F-D942-9EB5-F75DF8194D26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67" name="오른쪽 대괄호 66">
                  <a:extLst>
                    <a:ext uri="{FF2B5EF4-FFF2-40B4-BE49-F238E27FC236}">
                      <a16:creationId xmlns:a16="http://schemas.microsoft.com/office/drawing/2014/main" id="{68E81999-C6B6-1EF7-EBE4-0D52FB7ABDFB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오른쪽 대괄호 67">
                  <a:extLst>
                    <a:ext uri="{FF2B5EF4-FFF2-40B4-BE49-F238E27FC236}">
                      <a16:creationId xmlns:a16="http://schemas.microsoft.com/office/drawing/2014/main" id="{12B757F2-B08B-7693-4619-2490A78DF06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B6AFC099-DD0A-769A-A17D-5DB94914D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83C77523-8C7C-019B-6ADA-FB68A5D5159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7D2A8DC-2141-CBEB-85D7-C8DB185971F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원호 55">
            <a:extLst>
              <a:ext uri="{FF2B5EF4-FFF2-40B4-BE49-F238E27FC236}">
                <a16:creationId xmlns:a16="http://schemas.microsoft.com/office/drawing/2014/main" id="{DE2FE54F-0C14-DC8C-20DE-D6D110F6EE7D}"/>
              </a:ext>
            </a:extLst>
          </p:cNvPr>
          <p:cNvSpPr/>
          <p:nvPr/>
        </p:nvSpPr>
        <p:spPr>
          <a:xfrm>
            <a:off x="5663067" y="4928098"/>
            <a:ext cx="2741507" cy="2741507"/>
          </a:xfrm>
          <a:prstGeom prst="arc">
            <a:avLst>
              <a:gd name="adj1" fmla="val 10808693"/>
              <a:gd name="adj2" fmla="val 21521259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E0C844-863B-DCE6-7C92-D1D98D08CBB0}"/>
              </a:ext>
            </a:extLst>
          </p:cNvPr>
          <p:cNvSpPr txBox="1"/>
          <p:nvPr/>
        </p:nvSpPr>
        <p:spPr>
          <a:xfrm>
            <a:off x="1537246" y="6514371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논문에서 요구한 </a:t>
            </a:r>
            <a:r>
              <a:rPr lang="en-US" altLang="ko-KR" dirty="0"/>
              <a:t>LOSS </a:t>
            </a:r>
            <a:r>
              <a:rPr lang="ko-KR" altLang="en-US" dirty="0"/>
              <a:t>수치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EB87BD-A417-5621-E255-28A2FD8C7352}"/>
              </a:ext>
            </a:extLst>
          </p:cNvPr>
          <p:cNvSpPr txBox="1"/>
          <p:nvPr/>
        </p:nvSpPr>
        <p:spPr>
          <a:xfrm>
            <a:off x="5844784" y="6503515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달성 최저 </a:t>
            </a:r>
            <a:r>
              <a:rPr lang="en-US" altLang="ko-KR" dirty="0"/>
              <a:t>LOSS </a:t>
            </a:r>
            <a:endParaRPr lang="ko-KR" altLang="en-US" dirty="0"/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ED81A6E2-9033-9760-3449-45DF0F0D26D6}"/>
              </a:ext>
            </a:extLst>
          </p:cNvPr>
          <p:cNvSpPr/>
          <p:nvPr/>
        </p:nvSpPr>
        <p:spPr>
          <a:xfrm flipH="1">
            <a:off x="1713953" y="4929367"/>
            <a:ext cx="2741507" cy="2741507"/>
          </a:xfrm>
          <a:prstGeom prst="arc">
            <a:avLst>
              <a:gd name="adj1" fmla="val 10808693"/>
              <a:gd name="adj2" fmla="val 19449684"/>
            </a:avLst>
          </a:prstGeom>
          <a:noFill/>
          <a:ln w="4413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D692869D-3E2D-89D8-4857-089515A4815B}"/>
              </a:ext>
            </a:extLst>
          </p:cNvPr>
          <p:cNvSpPr/>
          <p:nvPr/>
        </p:nvSpPr>
        <p:spPr>
          <a:xfrm flipH="1">
            <a:off x="5668147" y="4927082"/>
            <a:ext cx="2741507" cy="2741507"/>
          </a:xfrm>
          <a:prstGeom prst="arc">
            <a:avLst>
              <a:gd name="adj1" fmla="val 10808693"/>
              <a:gd name="adj2" fmla="val 19687360"/>
            </a:avLst>
          </a:prstGeom>
          <a:noFill/>
          <a:ln w="4413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6" y="666361"/>
            <a:ext cx="2883079" cy="1562013"/>
            <a:chOff x="177947" y="1170864"/>
            <a:chExt cx="2883079" cy="15620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영상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 before – after ) 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EB7CFD-EE5F-4E1E-917A-038D49D9A633}"/>
              </a:ext>
            </a:extLst>
          </p:cNvPr>
          <p:cNvGrpSpPr/>
          <p:nvPr/>
        </p:nvGrpSpPr>
        <p:grpSpPr>
          <a:xfrm>
            <a:off x="11353800" y="35985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0912428-9FD9-5F57-0DCC-79C5C0DC8B6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345C555A-4FFB-F957-0A28-9228BC739A3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350003-6D81-CF6B-FAAC-80218C9B5871}"/>
              </a:ext>
            </a:extLst>
          </p:cNvPr>
          <p:cNvGrpSpPr/>
          <p:nvPr/>
        </p:nvGrpSpPr>
        <p:grpSpPr>
          <a:xfrm>
            <a:off x="1856528" y="3782533"/>
            <a:ext cx="9864984" cy="2259023"/>
            <a:chOff x="1856528" y="3846529"/>
            <a:chExt cx="9553707" cy="21748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BF331FD-AC52-59F3-59AF-EF832F578CEE}"/>
                </a:ext>
              </a:extLst>
            </p:cNvPr>
            <p:cNvGrpSpPr/>
            <p:nvPr/>
          </p:nvGrpSpPr>
          <p:grpSpPr>
            <a:xfrm>
              <a:off x="1856528" y="3846529"/>
              <a:ext cx="3157745" cy="2127065"/>
              <a:chOff x="1142493" y="3903323"/>
              <a:chExt cx="2929773" cy="19681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28E3E10-CD43-12A6-D1D8-E3A79CE64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2493" y="3903323"/>
                <a:ext cx="2815335" cy="1515950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28B0C66-EE0A-6782-E91B-96238ADD7212}"/>
                  </a:ext>
                </a:extLst>
              </p:cNvPr>
              <p:cNvSpPr/>
              <p:nvPr/>
            </p:nvSpPr>
            <p:spPr>
              <a:xfrm>
                <a:off x="1220817" y="5457453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Ground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Truth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CF641AF-7D21-AAAA-3EE6-12096D266AC1}"/>
                </a:ext>
              </a:extLst>
            </p:cNvPr>
            <p:cNvGrpSpPr/>
            <p:nvPr/>
          </p:nvGrpSpPr>
          <p:grpSpPr>
            <a:xfrm>
              <a:off x="5050934" y="3860033"/>
              <a:ext cx="3341335" cy="2161382"/>
              <a:chOff x="4912352" y="3948749"/>
              <a:chExt cx="2935159" cy="187956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4FC04F6-D106-2289-9F1A-9A6C8310D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12352" y="3948749"/>
                <a:ext cx="2811466" cy="1431526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4F50172-8212-F3AF-7344-716D8E27544C}"/>
                  </a:ext>
                </a:extLst>
              </p:cNvPr>
              <p:cNvSpPr/>
              <p:nvPr/>
            </p:nvSpPr>
            <p:spPr>
              <a:xfrm>
                <a:off x="4996062" y="5414289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KOR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적용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!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AF057B4-1023-F9CE-7DA7-0768EB4B12CC}"/>
                </a:ext>
              </a:extLst>
            </p:cNvPr>
            <p:cNvGrpSpPr/>
            <p:nvPr/>
          </p:nvGrpSpPr>
          <p:grpSpPr>
            <a:xfrm>
              <a:off x="8392269" y="3860032"/>
              <a:ext cx="3017966" cy="2060187"/>
              <a:chOff x="8150014" y="3854157"/>
              <a:chExt cx="3017966" cy="2060187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4E63FDA-77E5-C2B7-2F8C-E08072A59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50014" y="3854157"/>
                <a:ext cx="3017966" cy="1646163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C5DD526-8340-FE36-9486-36D161E7834F}"/>
                  </a:ext>
                </a:extLst>
              </p:cNvPr>
              <p:cNvSpPr/>
              <p:nvPr/>
            </p:nvSpPr>
            <p:spPr>
              <a:xfrm>
                <a:off x="8273116" y="550032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Lastest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epoch</a:t>
                </a:r>
              </a:p>
            </p:txBody>
          </p:sp>
        </p:grpSp>
      </p:grpSp>
      <p:pic>
        <p:nvPicPr>
          <p:cNvPr id="5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00206237-A55E-BA0A-2DC3-32A23E0C1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856528" y="1257385"/>
            <a:ext cx="3609775" cy="215216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44C39CF-490D-8CBC-5AD8-DA1FA010971D}"/>
              </a:ext>
            </a:extLst>
          </p:cNvPr>
          <p:cNvSpPr txBox="1"/>
          <p:nvPr/>
        </p:nvSpPr>
        <p:spPr>
          <a:xfrm>
            <a:off x="3131474" y="868776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57" name="일론머스크_4200epoch">
            <a:hlinkClick r:id="" action="ppaction://media"/>
            <a:extLst>
              <a:ext uri="{FF2B5EF4-FFF2-40B4-BE49-F238E27FC236}">
                <a16:creationId xmlns:a16="http://schemas.microsoft.com/office/drawing/2014/main" id="{BB8C8CC3-3132-D860-1416-19051DD355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72018" y="1257386"/>
            <a:ext cx="3826077" cy="2152168"/>
          </a:xfrm>
          <a:prstGeom prst="rect">
            <a:avLst/>
          </a:prstGeom>
          <a:ln>
            <a:solidFill>
              <a:srgbClr val="FCD605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ED494-E317-F2DF-C85B-2167354598AF}"/>
              </a:ext>
            </a:extLst>
          </p:cNvPr>
          <p:cNvSpPr txBox="1"/>
          <p:nvPr/>
        </p:nvSpPr>
        <p:spPr>
          <a:xfrm>
            <a:off x="8937281" y="868304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8400 epoch </a:t>
            </a:r>
            <a:endParaRPr lang="ko-KR" altLang="en-US" dirty="0"/>
          </a:p>
        </p:txBody>
      </p:sp>
      <p:pic>
        <p:nvPicPr>
          <p:cNvPr id="34" name="일론머스크_8400epoch">
            <a:hlinkClick r:id="" action="ppaction://media"/>
            <a:extLst>
              <a:ext uri="{FF2B5EF4-FFF2-40B4-BE49-F238E27FC236}">
                <a16:creationId xmlns:a16="http://schemas.microsoft.com/office/drawing/2014/main" id="{715276EB-44EC-0931-CBBA-8D097D45A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897615" y="1263925"/>
            <a:ext cx="3826078" cy="2152169"/>
          </a:xfrm>
          <a:prstGeom prst="rect">
            <a:avLst/>
          </a:prstGeom>
          <a:ln>
            <a:solidFill>
              <a:srgbClr val="FCD605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A2D1239-A928-0B0B-10BD-D10174EB1A77}"/>
              </a:ext>
            </a:extLst>
          </p:cNvPr>
          <p:cNvSpPr txBox="1"/>
          <p:nvPr/>
        </p:nvSpPr>
        <p:spPr>
          <a:xfrm>
            <a:off x="5592619" y="913989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4200 epoch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20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6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22850" y="722012"/>
            <a:ext cx="9302079" cy="2942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Text To Speech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TTS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095331" y="3612945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적은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train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single speaker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음성을 사용 가능한가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빠른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Inference Time(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음향 합성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가지고 있는가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</p:txBody>
      </p:sp>
      <p:sp>
        <p:nvSpPr>
          <p:cNvPr id="2" name="실행 단추: 돌아가기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F2D4309-EC6D-388B-4E96-96709347AF1A}"/>
              </a:ext>
            </a:extLst>
          </p:cNvPr>
          <p:cNvSpPr/>
          <p:nvPr/>
        </p:nvSpPr>
        <p:spPr>
          <a:xfrm>
            <a:off x="0" y="6294118"/>
            <a:ext cx="559836" cy="563882"/>
          </a:xfrm>
          <a:prstGeom prst="actionButtonRetur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85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BF390F-C135-73A1-5486-EDB839FD9CD7}"/>
              </a:ext>
            </a:extLst>
          </p:cNvPr>
          <p:cNvGrpSpPr/>
          <p:nvPr/>
        </p:nvGrpSpPr>
        <p:grpSpPr>
          <a:xfrm>
            <a:off x="-382556" y="684688"/>
            <a:ext cx="2883079" cy="1521874"/>
            <a:chOff x="177947" y="1170864"/>
            <a:chExt cx="2883079" cy="15218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2A90015-34C8-1182-7E12-9480F68B8CB5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1CD1423-DF67-262C-2B5F-191E60322F4E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B6C1556-AEF2-BE52-48D2-21AA5A5063AC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6DB69426-76ED-EC44-2E55-A868789F8213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0E2F6650-4254-373D-7F7C-B618F4F0A467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EFAEA8-CC0C-8906-AD0F-A57A4AA3C082}"/>
                </a:ext>
              </a:extLst>
            </p:cNvPr>
            <p:cNvSpPr/>
            <p:nvPr/>
          </p:nvSpPr>
          <p:spPr>
            <a:xfrm>
              <a:off x="177947" y="1949521"/>
              <a:ext cx="28514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학습 데이터 소개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(Train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/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val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) </a:t>
              </a:r>
            </a:p>
          </p:txBody>
        </p:sp>
      </p:grp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3C7274BB-F94F-EBEA-725C-AA66BC25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4376A6-E707-5C37-9B4D-96ED58E8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2" y="917089"/>
            <a:ext cx="9153525" cy="21854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8FAFBC-EF8D-2CE6-09A1-34911BC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22" y="3429000"/>
            <a:ext cx="4672961" cy="23970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4EC41E-A25B-795E-7D02-0C25E488FE09}"/>
              </a:ext>
            </a:extLst>
          </p:cNvPr>
          <p:cNvSpPr txBox="1"/>
          <p:nvPr/>
        </p:nvSpPr>
        <p:spPr>
          <a:xfrm>
            <a:off x="7471115" y="3861255"/>
            <a:ext cx="6644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 </a:t>
            </a:r>
            <a:r>
              <a:rPr lang="en-US" altLang="ko-KR" dirty="0"/>
              <a:t>: </a:t>
            </a:r>
            <a:r>
              <a:rPr lang="en-US" altLang="ko-KR" b="1" dirty="0"/>
              <a:t>AIHUB </a:t>
            </a:r>
            <a:r>
              <a:rPr lang="ko-KR" altLang="en-US" dirty="0"/>
              <a:t>상담 질의응답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소음 없는 환경을 유지하며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410</a:t>
            </a:r>
            <a:r>
              <a:rPr lang="ko-KR" altLang="en-US" dirty="0"/>
              <a:t>개의 문장을 직접 녹음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녹음 파일 길이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88AE43-6C47-D087-073B-D184466B22B0}"/>
              </a:ext>
            </a:extLst>
          </p:cNvPr>
          <p:cNvGrpSpPr/>
          <p:nvPr/>
        </p:nvGrpSpPr>
        <p:grpSpPr>
          <a:xfrm>
            <a:off x="7563218" y="77816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EE35897B-75DC-6EA9-86AC-D557CBD8985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3FF7BD88-A608-A0D8-9348-F6EF92DE1AAF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918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411792" y="666361"/>
            <a:ext cx="2883079" cy="1475707"/>
            <a:chOff x="177947" y="1170864"/>
            <a:chExt cx="2883079" cy="147570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17794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학습 데이터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10B0DF4F-E007-8B9C-8A45-A5C4145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592195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0FDF6D-0E92-4573-34BD-219120B4D01D}"/>
              </a:ext>
            </a:extLst>
          </p:cNvPr>
          <p:cNvCxnSpPr>
            <a:cxnSpLocks/>
          </p:cNvCxnSpPr>
          <p:nvPr/>
        </p:nvCxnSpPr>
        <p:spPr>
          <a:xfrm>
            <a:off x="2357406" y="5354709"/>
            <a:ext cx="1209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 descr="무선 마이크 단색으로 채워진">
            <a:extLst>
              <a:ext uri="{FF2B5EF4-FFF2-40B4-BE49-F238E27FC236}">
                <a16:creationId xmlns:a16="http://schemas.microsoft.com/office/drawing/2014/main" id="{C0B56177-2683-9888-C930-2BA48CEF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818" y="4988863"/>
            <a:ext cx="731693" cy="73169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00E0C4-3CDA-B153-6C69-5FDBF8810462}"/>
              </a:ext>
            </a:extLst>
          </p:cNvPr>
          <p:cNvGrpSpPr/>
          <p:nvPr/>
        </p:nvGrpSpPr>
        <p:grpSpPr>
          <a:xfrm>
            <a:off x="1447962" y="2620966"/>
            <a:ext cx="3106298" cy="1477328"/>
            <a:chOff x="9006039" y="2315678"/>
            <a:chExt cx="3106298" cy="1477328"/>
          </a:xfrm>
        </p:grpSpPr>
        <p:pic>
          <p:nvPicPr>
            <p:cNvPr id="35" name="그래픽 34" descr="문서 단색으로 채워진">
              <a:extLst>
                <a:ext uri="{FF2B5EF4-FFF2-40B4-BE49-F238E27FC236}">
                  <a16:creationId xmlns:a16="http://schemas.microsoft.com/office/drawing/2014/main" id="{A04F71AE-3DDC-66F4-DE0F-00667FCE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6039" y="2565949"/>
              <a:ext cx="863470" cy="86347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BBD263-22F5-DDF5-AF0B-5CE7AC0EF6C7}"/>
                </a:ext>
              </a:extLst>
            </p:cNvPr>
            <p:cNvSpPr txBox="1"/>
            <p:nvPr/>
          </p:nvSpPr>
          <p:spPr>
            <a:xfrm>
              <a:off x="9869509" y="2315678"/>
              <a:ext cx="224282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Ex) </a:t>
              </a:r>
              <a:r>
                <a:rPr lang="ko-KR" altLang="en-US" dirty="0">
                  <a:ea typeface="Tmon몬소리 Black" panose="02000A03000000000000"/>
                </a:rPr>
                <a:t>서울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가산동에서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 err="1">
                  <a:ea typeface="Tmon몬소리 Black" panose="02000A03000000000000"/>
                </a:rPr>
                <a:t>남대문시장가는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버스노선을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 err="1">
                  <a:ea typeface="Tmon몬소리 Black" panose="02000A03000000000000"/>
                </a:rPr>
                <a:t>알고싶습니다</a:t>
              </a:r>
              <a:endParaRPr lang="en-US" altLang="ko-KR" dirty="0">
                <a:ea typeface="Tmon몬소리 Black" panose="02000A03000000000000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244CD5-F2FB-8F9A-D9D8-6753CB0992B7}"/>
              </a:ext>
            </a:extLst>
          </p:cNvPr>
          <p:cNvCxnSpPr>
            <a:cxnSpLocks/>
          </p:cNvCxnSpPr>
          <p:nvPr/>
        </p:nvCxnSpPr>
        <p:spPr>
          <a:xfrm>
            <a:off x="4400698" y="3359630"/>
            <a:ext cx="8328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8EE96F0-37E6-CC58-B31D-E8309A054B17}"/>
              </a:ext>
            </a:extLst>
          </p:cNvPr>
          <p:cNvSpPr/>
          <p:nvPr/>
        </p:nvSpPr>
        <p:spPr>
          <a:xfrm>
            <a:off x="1022175" y="2357732"/>
            <a:ext cx="10618811" cy="194334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10D736-A34B-55AF-C4EA-62EB0B728EB4}"/>
              </a:ext>
            </a:extLst>
          </p:cNvPr>
          <p:cNvSpPr/>
          <p:nvPr/>
        </p:nvSpPr>
        <p:spPr>
          <a:xfrm>
            <a:off x="1013933" y="4593470"/>
            <a:ext cx="10618812" cy="1556294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F9253-9325-EF38-9C91-00EAD6723A7D}"/>
              </a:ext>
            </a:extLst>
          </p:cNvPr>
          <p:cNvSpPr txBox="1"/>
          <p:nvPr/>
        </p:nvSpPr>
        <p:spPr>
          <a:xfrm>
            <a:off x="5619027" y="2576874"/>
            <a:ext cx="5828532" cy="146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ᅮ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	</a:t>
            </a:r>
            <a:endParaRPr lang="en-US" altLang="ko-KR" dirty="0"/>
          </a:p>
          <a:p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ᆫ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ᆼ</a:t>
            </a:r>
            <a:r>
              <a:rPr lang="ko-KR" altLang="en-US" dirty="0"/>
              <a:t> </a:t>
            </a:r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ᅦ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	</a:t>
            </a:r>
            <a:endParaRPr lang="en-US" altLang="ko-KR" dirty="0"/>
          </a:p>
          <a:p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ᆷ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ᅢ</a:t>
            </a:r>
            <a:r>
              <a:rPr lang="ko-KR" altLang="en-US" dirty="0"/>
              <a:t> </a:t>
            </a:r>
            <a:r>
              <a:rPr lang="ko-KR" altLang="en-US" dirty="0" err="1"/>
              <a:t>ᄆ</a:t>
            </a:r>
            <a:r>
              <a:rPr lang="ko-KR" altLang="en-US" dirty="0"/>
              <a:t> </a:t>
            </a:r>
            <a:r>
              <a:rPr lang="ko-KR" altLang="en-US" dirty="0" err="1"/>
              <a:t>ᅮ</a:t>
            </a:r>
            <a:r>
              <a:rPr lang="ko-KR" altLang="en-US" dirty="0"/>
              <a:t> </a:t>
            </a:r>
            <a:r>
              <a:rPr lang="ko-KR" altLang="en-US" dirty="0" err="1"/>
              <a:t>ᆫ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ᄌ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ᆼ</a:t>
            </a:r>
            <a:r>
              <a:rPr lang="ko-KR" altLang="en-US" dirty="0"/>
              <a:t> </a:t>
            </a:r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	</a:t>
            </a:r>
            <a:endParaRPr lang="en-US" altLang="ko-KR" dirty="0"/>
          </a:p>
          <a:p>
            <a:r>
              <a:rPr lang="ko-KR" altLang="en-US" dirty="0" err="1"/>
              <a:t>ᄇ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	</a:t>
            </a:r>
            <a:endParaRPr lang="en-US" altLang="ko-KR" dirty="0"/>
          </a:p>
          <a:p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 </a:t>
            </a:r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ᆸ</a:t>
            </a:r>
            <a:r>
              <a:rPr lang="ko-KR" altLang="en-US" dirty="0"/>
              <a:t> </a:t>
            </a:r>
            <a:r>
              <a:rPr lang="ko-KR" altLang="en-US" dirty="0" err="1"/>
              <a:t>ᄊ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ᆷ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51274F-E1EF-D40F-4DF8-4D4F1DAA5E28}"/>
              </a:ext>
            </a:extLst>
          </p:cNvPr>
          <p:cNvSpPr txBox="1"/>
          <p:nvPr/>
        </p:nvSpPr>
        <p:spPr>
          <a:xfrm>
            <a:off x="2474464" y="4877654"/>
            <a:ext cx="97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ffmpeg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D7D931-6C40-B2A1-34A8-CC2E49D015AA}"/>
              </a:ext>
            </a:extLst>
          </p:cNvPr>
          <p:cNvSpPr txBox="1"/>
          <p:nvPr/>
        </p:nvSpPr>
        <p:spPr>
          <a:xfrm>
            <a:off x="4508924" y="3438199"/>
            <a:ext cx="72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g2pk</a:t>
            </a:r>
            <a:endParaRPr lang="ko-KR" altLang="en-US" dirty="0"/>
          </a:p>
        </p:txBody>
      </p:sp>
      <p:pic>
        <p:nvPicPr>
          <p:cNvPr id="30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3EC049A1-EF6C-799F-DE28-E3E1B8ABC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8612192" y="5021497"/>
            <a:ext cx="2316914" cy="66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716BB6-FAC3-E10F-A6A3-C32E24B63256}"/>
              </a:ext>
            </a:extLst>
          </p:cNvPr>
          <p:cNvSpPr txBox="1"/>
          <p:nvPr/>
        </p:nvSpPr>
        <p:spPr>
          <a:xfrm>
            <a:off x="3753207" y="4877654"/>
            <a:ext cx="2404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48000Hz -&gt;24000Hz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채널 </a:t>
            </a:r>
            <a:r>
              <a:rPr lang="en-US" altLang="ko-KR" dirty="0"/>
              <a:t>-&gt; 1</a:t>
            </a:r>
            <a:r>
              <a:rPr lang="ko-KR" altLang="en-US" dirty="0"/>
              <a:t>채널</a:t>
            </a:r>
            <a:endParaRPr lang="en-US" altLang="ko-KR" dirty="0"/>
          </a:p>
          <a:p>
            <a:r>
              <a:rPr lang="en-US" altLang="ko-KR" dirty="0"/>
              <a:t>Single Speaker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88FE30-DCDC-9E81-01AD-806BB8E9E0A5}"/>
              </a:ext>
            </a:extLst>
          </p:cNvPr>
          <p:cNvCxnSpPr>
            <a:cxnSpLocks/>
          </p:cNvCxnSpPr>
          <p:nvPr/>
        </p:nvCxnSpPr>
        <p:spPr>
          <a:xfrm>
            <a:off x="6276969" y="5354709"/>
            <a:ext cx="22163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80EB90-2345-51D4-7D98-C93E5CEEB362}"/>
              </a:ext>
            </a:extLst>
          </p:cNvPr>
          <p:cNvSpPr txBox="1"/>
          <p:nvPr/>
        </p:nvSpPr>
        <p:spPr>
          <a:xfrm>
            <a:off x="6659979" y="4902810"/>
            <a:ext cx="1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FastSpeech2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305F67-89D4-89A0-0C3C-435D2F96E1AE}"/>
              </a:ext>
            </a:extLst>
          </p:cNvPr>
          <p:cNvSpPr txBox="1"/>
          <p:nvPr/>
        </p:nvSpPr>
        <p:spPr>
          <a:xfrm>
            <a:off x="2266431" y="840012"/>
            <a:ext cx="765913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Text : </a:t>
            </a:r>
            <a:r>
              <a:rPr lang="en-US" altLang="ko-KR" sz="1800" b="0" i="0" dirty="0">
                <a:solidFill>
                  <a:srgbClr val="374151"/>
                </a:solidFill>
                <a:effectLst/>
                <a:latin typeface="Söhne"/>
              </a:rPr>
              <a:t>G2P(Grapheme-to-Phoneme) </a:t>
            </a:r>
            <a:r>
              <a:rPr lang="ko-KR" altLang="en-US" sz="1800" dirty="0">
                <a:solidFill>
                  <a:srgbClr val="374151"/>
                </a:solidFill>
                <a:latin typeface="Söhne"/>
              </a:rPr>
              <a:t>변환 방식들 중 한국어 처리하는 </a:t>
            </a:r>
            <a:r>
              <a:rPr lang="en-US" altLang="ko-KR" sz="1800" dirty="0">
                <a:solidFill>
                  <a:srgbClr val="374151"/>
                </a:solidFill>
                <a:latin typeface="Söhne"/>
              </a:rPr>
              <a:t>g</a:t>
            </a:r>
            <a:r>
              <a:rPr lang="en-US" altLang="ko-KR" sz="1800" dirty="0"/>
              <a:t>2pk</a:t>
            </a:r>
            <a:r>
              <a:rPr lang="ko-KR" altLang="en-US" sz="1800" dirty="0"/>
              <a:t>를 이용하여 </a:t>
            </a:r>
            <a:r>
              <a:rPr lang="en-US" altLang="ko-KR" sz="1800" dirty="0"/>
              <a:t>text</a:t>
            </a:r>
            <a:r>
              <a:rPr lang="ko-KR" altLang="en-US" sz="1800" dirty="0"/>
              <a:t>를 한국어 음소별로 나누어 줌</a:t>
            </a:r>
            <a:r>
              <a:rPr lang="en-US" altLang="ko-KR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Voice : </a:t>
            </a:r>
            <a:r>
              <a:rPr lang="en-US" altLang="ko-KR" dirty="0" err="1"/>
              <a:t>ffmpeg</a:t>
            </a:r>
            <a:r>
              <a:rPr lang="ko-KR" altLang="en-US" dirty="0"/>
              <a:t>를 사용하여 </a:t>
            </a:r>
            <a:r>
              <a:rPr lang="ko-KR" altLang="en-US" dirty="0" err="1"/>
              <a:t>전처리</a:t>
            </a:r>
            <a:r>
              <a:rPr lang="ko-KR" altLang="en-US" dirty="0"/>
              <a:t> 후</a:t>
            </a:r>
            <a:r>
              <a:rPr lang="en-US" altLang="ko-KR" dirty="0"/>
              <a:t>, FastSpeech2</a:t>
            </a:r>
            <a:r>
              <a:rPr lang="ko-KR" altLang="en-US" dirty="0"/>
              <a:t>로 </a:t>
            </a:r>
            <a:r>
              <a:rPr lang="en-US" altLang="ko-KR" dirty="0" err="1"/>
              <a:t>mel</a:t>
            </a:r>
            <a:r>
              <a:rPr lang="en-US" altLang="ko-KR" dirty="0"/>
              <a:t>-spec</a:t>
            </a:r>
            <a:r>
              <a:rPr lang="ko-KR" altLang="en-US" dirty="0"/>
              <a:t>으로 변환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635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>
              <a:ln w="15875">
                <a:noFill/>
              </a:ln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498546-EAE9-54FF-7067-2E6040ACDB3E}"/>
              </a:ext>
            </a:extLst>
          </p:cNvPr>
          <p:cNvSpPr txBox="1"/>
          <p:nvPr/>
        </p:nvSpPr>
        <p:spPr>
          <a:xfrm>
            <a:off x="1195911" y="1094113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고령층에게 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무엇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이 어려울까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E1484-9154-EED1-1150-3AB93E66C31D}"/>
              </a:ext>
            </a:extLst>
          </p:cNvPr>
          <p:cNvSpPr txBox="1"/>
          <p:nvPr/>
        </p:nvSpPr>
        <p:spPr>
          <a:xfrm>
            <a:off x="487350" y="6423432"/>
            <a:ext cx="11483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2"/>
              </a:rPr>
              <a:t>출처</a:t>
            </a:r>
            <a:r>
              <a:rPr lang="en-US" altLang="ko-KR" sz="1100" dirty="0">
                <a:hlinkClick r:id="rId2"/>
              </a:rPr>
              <a:t>: </a:t>
            </a:r>
            <a:r>
              <a:rPr lang="ko-KR" altLang="en-US" sz="1100" dirty="0">
                <a:hlinkClick r:id="rId2"/>
              </a:rPr>
              <a:t>우리도 언젠가 노인이 된다① 다른 사람한테 물어보는 게 창피스러워서 디지털 시대 속 설 자리를 잃은 노인들 │ 매거진한경 </a:t>
            </a:r>
            <a:r>
              <a:rPr lang="en-US" altLang="ko-KR" sz="1100" dirty="0">
                <a:hlinkClick r:id="rId2"/>
              </a:rPr>
              <a:t>(hankyung.com)</a:t>
            </a:r>
            <a:endParaRPr lang="ko-KR" altLang="en-US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174717-913E-7C2F-1CF8-C15867E0C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1" r="397"/>
          <a:stretch/>
        </p:blipFill>
        <p:spPr>
          <a:xfrm>
            <a:off x="2194910" y="1599299"/>
            <a:ext cx="7644559" cy="3725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145A68-D0F5-0473-4BC9-91ADFD76E458}"/>
              </a:ext>
            </a:extLst>
          </p:cNvPr>
          <p:cNvSpPr txBox="1"/>
          <p:nvPr/>
        </p:nvSpPr>
        <p:spPr>
          <a:xfrm>
            <a:off x="7081127" y="5017183"/>
            <a:ext cx="64566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2021</a:t>
            </a:r>
            <a:r>
              <a:rPr lang="ko-KR" altLang="en-US" sz="11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년 서울시민 디지털 역량 실태조사</a:t>
            </a:r>
            <a:endParaRPr lang="ko-KR" altLang="en-US" sz="1100" dirty="0">
              <a:ea typeface="Tmon몬소리 Black" panose="02000A03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F4E6F-3F8C-7726-BA2A-2C6D214E61B3}"/>
              </a:ext>
            </a:extLst>
          </p:cNvPr>
          <p:cNvSpPr txBox="1"/>
          <p:nvPr/>
        </p:nvSpPr>
        <p:spPr>
          <a:xfrm>
            <a:off x="1195911" y="5567503"/>
            <a:ext cx="1017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디지털 기기를 사용하지 못한 이유를 물었을 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, 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사용 방법을 모르거나 어려워서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“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가 가장 높다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36DEB53-1588-6134-D918-6A898952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777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5" y="670947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59A10-27D8-4737-7D4B-80BCDB50E17C}"/>
              </a:ext>
            </a:extLst>
          </p:cNvPr>
          <p:cNvSpPr txBox="1"/>
          <p:nvPr/>
        </p:nvSpPr>
        <p:spPr>
          <a:xfrm>
            <a:off x="2493147" y="5591319"/>
            <a:ext cx="6972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 Stage </a:t>
            </a:r>
            <a:r>
              <a:rPr lang="ko-KR" altLang="en-US" dirty="0"/>
              <a:t>모델에 비해 간편한 학습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초 이상의 문장을 합성하는 데 </a:t>
            </a:r>
            <a:r>
              <a:rPr lang="en-US" altLang="ko-KR" dirty="0"/>
              <a:t>1.2</a:t>
            </a:r>
            <a:r>
              <a:rPr lang="ko-KR" altLang="en-US" dirty="0"/>
              <a:t>초 가량의 빠른 </a:t>
            </a:r>
            <a:r>
              <a:rPr lang="en-US" altLang="ko-KR" dirty="0"/>
              <a:t>Inference Time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74C8DB-77A4-DC13-4ACF-87DD084D422D}"/>
              </a:ext>
            </a:extLst>
          </p:cNvPr>
          <p:cNvGrpSpPr/>
          <p:nvPr/>
        </p:nvGrpSpPr>
        <p:grpSpPr>
          <a:xfrm>
            <a:off x="2261587" y="1048332"/>
            <a:ext cx="7633538" cy="4087429"/>
            <a:chOff x="794677" y="1453742"/>
            <a:chExt cx="5699418" cy="474108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B7AD7C1-6B18-037A-1062-2620BD3B98F4}"/>
                </a:ext>
              </a:extLst>
            </p:cNvPr>
            <p:cNvSpPr/>
            <p:nvPr/>
          </p:nvSpPr>
          <p:spPr>
            <a:xfrm>
              <a:off x="914408" y="1821180"/>
              <a:ext cx="2272871" cy="4050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54F8A5-374F-DA95-25E0-37D7D1EA2B03}"/>
                </a:ext>
              </a:extLst>
            </p:cNvPr>
            <p:cNvSpPr/>
            <p:nvPr/>
          </p:nvSpPr>
          <p:spPr>
            <a:xfrm>
              <a:off x="1142703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 Embedding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0C4BB13-0D68-3E7A-F6DA-9A5EE2DFDFE9}"/>
                </a:ext>
              </a:extLst>
            </p:cNvPr>
            <p:cNvSpPr/>
            <p:nvPr/>
          </p:nvSpPr>
          <p:spPr>
            <a:xfrm>
              <a:off x="1142703" y="4449038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53D9D3-4359-F0F6-43A9-2EE891223080}"/>
                </a:ext>
              </a:extLst>
            </p:cNvPr>
            <p:cNvSpPr/>
            <p:nvPr/>
          </p:nvSpPr>
          <p:spPr>
            <a:xfrm>
              <a:off x="1142703" y="3895821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CB7A9C-028B-4D5C-54B2-675C5E27C5F0}"/>
                </a:ext>
              </a:extLst>
            </p:cNvPr>
            <p:cNvSpPr/>
            <p:nvPr/>
          </p:nvSpPr>
          <p:spPr>
            <a:xfrm>
              <a:off x="1142703" y="2813794"/>
              <a:ext cx="1819564" cy="4941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Mel-spectrogram 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84191D6-8A74-5106-78C6-EA88F1A34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755881"/>
              <a:ext cx="0" cy="6110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ED8EC0-7B3A-9FC9-D00E-EBE491CE8E6E}"/>
                </a:ext>
              </a:extLst>
            </p:cNvPr>
            <p:cNvSpPr>
              <a:spLocks/>
            </p:cNvSpPr>
            <p:nvPr/>
          </p:nvSpPr>
          <p:spPr>
            <a:xfrm>
              <a:off x="1941648" y="4974789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29FD366-518D-C2FA-3AC3-AE1B94750DC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V="1">
              <a:off x="1941648" y="5085625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AC3E364-A889-AE36-FFCD-B66B6B574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21021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571ED8-FB54-2D1C-BD24-A1C2BA2B9B72}"/>
                </a:ext>
              </a:extLst>
            </p:cNvPr>
            <p:cNvSpPr>
              <a:spLocks/>
            </p:cNvSpPr>
            <p:nvPr/>
          </p:nvSpPr>
          <p:spPr>
            <a:xfrm>
              <a:off x="1941648" y="3501903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ECB3439-0EEF-BFAD-E267-A37F60B2705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V="1">
              <a:off x="1941648" y="3612739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80B2C01-D9EA-5B17-1BAD-BCFB8A417BB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043248" y="3307940"/>
              <a:ext cx="9237" cy="587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756A0E1-CC3C-8763-4A60-8EF8C600D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F9CA36D-139F-4FE3-B9BC-63E4F6EE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466" y="1914947"/>
              <a:ext cx="1817245" cy="66002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C85EB0-3438-EDF1-C520-94A37EC83938}"/>
                </a:ext>
              </a:extLst>
            </p:cNvPr>
            <p:cNvSpPr/>
            <p:nvPr/>
          </p:nvSpPr>
          <p:spPr>
            <a:xfrm>
              <a:off x="1133466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4697A53-EC0E-CB45-08BD-CDC80703A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2574971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C752348-A4EB-CA2D-042F-1838D5469242}"/>
                </a:ext>
              </a:extLst>
            </p:cNvPr>
            <p:cNvSpPr/>
            <p:nvPr/>
          </p:nvSpPr>
          <p:spPr>
            <a:xfrm>
              <a:off x="794677" y="3440244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2F94DF-8B21-6C8E-6824-020F92BD1D0B}"/>
                </a:ext>
              </a:extLst>
            </p:cNvPr>
            <p:cNvSpPr/>
            <p:nvPr/>
          </p:nvSpPr>
          <p:spPr>
            <a:xfrm>
              <a:off x="794677" y="4899766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282C596-5C8E-D01B-91FA-8DD233504F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2976" y="3620352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22FAA56-A688-A1BC-2E94-705D629D4A20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86" y="5089110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AE7A85D-6C26-8786-45F8-49F296169DF5}"/>
                </a:ext>
              </a:extLst>
            </p:cNvPr>
            <p:cNvSpPr/>
            <p:nvPr/>
          </p:nvSpPr>
          <p:spPr>
            <a:xfrm>
              <a:off x="4674531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95896D-7662-3F36-858D-0A4EAC9E58D2}"/>
                </a:ext>
              </a:extLst>
            </p:cNvPr>
            <p:cNvSpPr/>
            <p:nvPr/>
          </p:nvSpPr>
          <p:spPr>
            <a:xfrm>
              <a:off x="4674531" y="4635084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A6BBA38-152A-579F-575B-9374F5B69A4B}"/>
                </a:ext>
              </a:extLst>
            </p:cNvPr>
            <p:cNvSpPr/>
            <p:nvPr/>
          </p:nvSpPr>
          <p:spPr>
            <a:xfrm>
              <a:off x="4665294" y="379387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1568F9-42D1-4C6F-6950-9E63EF4C1544}"/>
                </a:ext>
              </a:extLst>
            </p:cNvPr>
            <p:cNvSpPr/>
            <p:nvPr/>
          </p:nvSpPr>
          <p:spPr>
            <a:xfrm>
              <a:off x="4674531" y="2813794"/>
              <a:ext cx="1819564" cy="494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HiFi-GAN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Generator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2ED29C4-24A4-71D2-2180-B075F78B0A39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5584313" y="4958356"/>
              <a:ext cx="0" cy="408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4ED8636-4E64-4264-3971-24A7930C7208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5584313" y="3307940"/>
              <a:ext cx="0" cy="45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93F93C6-4910-C94C-ACD3-D85DE24C7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C58D364-8AF7-C7EA-320F-F855FFD1FB92}"/>
                </a:ext>
              </a:extLst>
            </p:cNvPr>
            <p:cNvSpPr/>
            <p:nvPr/>
          </p:nvSpPr>
          <p:spPr>
            <a:xfrm>
              <a:off x="4665294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Text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97E8AE2-439C-F339-B1A0-583C14BE5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4129207"/>
              <a:ext cx="0" cy="4814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309C6D-22D8-B721-1D6A-889C7F4D4EA1}"/>
                </a:ext>
              </a:extLst>
            </p:cNvPr>
            <p:cNvSpPr/>
            <p:nvPr/>
          </p:nvSpPr>
          <p:spPr>
            <a:xfrm>
              <a:off x="3392000" y="4679538"/>
              <a:ext cx="1111206" cy="440455"/>
            </a:xfrm>
            <a:prstGeom prst="rect">
              <a:avLst/>
            </a:prstGeom>
            <a:solidFill>
              <a:srgbClr val="D0CEC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Alignment module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연결선: 꺾임 33">
              <a:extLst>
                <a:ext uri="{FF2B5EF4-FFF2-40B4-BE49-F238E27FC236}">
                  <a16:creationId xmlns:a16="http://schemas.microsoft.com/office/drawing/2014/main" id="{3D177C1C-6E86-0AB3-5281-A63F404E775B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2950711" y="2244959"/>
              <a:ext cx="774113" cy="243457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34">
              <a:extLst>
                <a:ext uri="{FF2B5EF4-FFF2-40B4-BE49-F238E27FC236}">
                  <a16:creationId xmlns:a16="http://schemas.microsoft.com/office/drawing/2014/main" id="{A5852C04-E43C-E87B-8302-AFA711C51713}"/>
                </a:ext>
              </a:extLst>
            </p:cNvPr>
            <p:cNvCxnSpPr>
              <a:cxnSpLocks/>
              <a:stCxn id="41" idx="0"/>
              <a:endCxn id="50" idx="2"/>
            </p:cNvCxnSpPr>
            <p:nvPr/>
          </p:nvCxnSpPr>
          <p:spPr>
            <a:xfrm rot="16200000" flipV="1">
              <a:off x="4634278" y="4433318"/>
              <a:ext cx="263360" cy="16367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35">
              <a:extLst>
                <a:ext uri="{FF2B5EF4-FFF2-40B4-BE49-F238E27FC236}">
                  <a16:creationId xmlns:a16="http://schemas.microsoft.com/office/drawing/2014/main" id="{608AF1CD-E43A-A0A7-477C-99FC18151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076" y="4395481"/>
              <a:ext cx="1443236" cy="276817"/>
            </a:xfrm>
            <a:prstGeom prst="bentConnector3">
              <a:avLst>
                <a:gd name="adj1" fmla="val -3118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7A17EDB-5638-FEB5-1EDA-90E431631DB5}"/>
                </a:ext>
              </a:extLst>
            </p:cNvPr>
            <p:cNvSpPr/>
            <p:nvPr/>
          </p:nvSpPr>
          <p:spPr>
            <a:xfrm>
              <a:off x="4674531" y="2083323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Raw waveform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A003EC1-3965-ED33-920A-C99705AC2AE2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5575077" y="2406595"/>
              <a:ext cx="9236" cy="40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2D57A35-43B7-7526-9B25-41D03455552B}"/>
                </a:ext>
              </a:extLst>
            </p:cNvPr>
            <p:cNvSpPr/>
            <p:nvPr/>
          </p:nvSpPr>
          <p:spPr>
            <a:xfrm>
              <a:off x="1141061" y="1453742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FastSpeech2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B09D17A-183D-5B7E-9AE7-9D1924BF9524}"/>
              </a:ext>
            </a:extLst>
          </p:cNvPr>
          <p:cNvGrpSpPr/>
          <p:nvPr/>
        </p:nvGrpSpPr>
        <p:grpSpPr>
          <a:xfrm>
            <a:off x="8520685" y="31399"/>
            <a:ext cx="476130" cy="338430"/>
            <a:chOff x="272023" y="1632975"/>
            <a:chExt cx="806673" cy="573378"/>
          </a:xfrm>
        </p:grpSpPr>
        <p:sp>
          <p:nvSpPr>
            <p:cNvPr id="58" name="대각선 줄무늬 57">
              <a:extLst>
                <a:ext uri="{FF2B5EF4-FFF2-40B4-BE49-F238E27FC236}">
                  <a16:creationId xmlns:a16="http://schemas.microsoft.com/office/drawing/2014/main" id="{E893385E-DEA5-1302-CE70-A59B26282D8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대각선 줄무늬 58">
              <a:extLst>
                <a:ext uri="{FF2B5EF4-FFF2-40B4-BE49-F238E27FC236}">
                  <a16:creationId xmlns:a16="http://schemas.microsoft.com/office/drawing/2014/main" id="{50443F70-68ED-283E-95EF-B2B731C7C16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6A211D7-0D3F-F655-E765-8EEFE8EE8453}"/>
              </a:ext>
            </a:extLst>
          </p:cNvPr>
          <p:cNvGrpSpPr/>
          <p:nvPr/>
        </p:nvGrpSpPr>
        <p:grpSpPr>
          <a:xfrm>
            <a:off x="9418995" y="57214"/>
            <a:ext cx="476130" cy="338430"/>
            <a:chOff x="272023" y="1632975"/>
            <a:chExt cx="806673" cy="573378"/>
          </a:xfrm>
        </p:grpSpPr>
        <p:sp>
          <p:nvSpPr>
            <p:cNvPr id="61" name="대각선 줄무늬 60">
              <a:extLst>
                <a:ext uri="{FF2B5EF4-FFF2-40B4-BE49-F238E27FC236}">
                  <a16:creationId xmlns:a16="http://schemas.microsoft.com/office/drawing/2014/main" id="{E2836ED0-F51D-5FEC-240B-512DAB16DE1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대각선 줄무늬 61">
              <a:extLst>
                <a:ext uri="{FF2B5EF4-FFF2-40B4-BE49-F238E27FC236}">
                  <a16:creationId xmlns:a16="http://schemas.microsoft.com/office/drawing/2014/main" id="{2FFD989C-A6CF-FF87-549D-6078574844D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579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83B86FA-E983-1529-FC45-A68E68174B0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10" y="1125667"/>
            <a:ext cx="4320000" cy="288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1887" y="670949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TTS</a:t>
              </a: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DD1675-8591-C523-457E-7FD24239F8BA}"/>
              </a:ext>
            </a:extLst>
          </p:cNvPr>
          <p:cNvGrpSpPr/>
          <p:nvPr/>
        </p:nvGrpSpPr>
        <p:grpSpPr>
          <a:xfrm>
            <a:off x="10317305" y="93041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7CB913A8-B828-DE17-F2D7-9541E5CAFE2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AF63F9DE-F80C-314D-8238-F962AFF854C0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DB32E7-AE5F-F835-7CE6-79DA32DE6C76}"/>
              </a:ext>
            </a:extLst>
          </p:cNvPr>
          <p:cNvGrpSpPr/>
          <p:nvPr/>
        </p:nvGrpSpPr>
        <p:grpSpPr>
          <a:xfrm>
            <a:off x="9471317" y="78126"/>
            <a:ext cx="476130" cy="338430"/>
            <a:chOff x="272023" y="1632975"/>
            <a:chExt cx="806673" cy="573378"/>
          </a:xfrm>
        </p:grpSpPr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id="{0D52BAA7-5840-EA76-BD4D-4A5D6355EF58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>
              <a:extLst>
                <a:ext uri="{FF2B5EF4-FFF2-40B4-BE49-F238E27FC236}">
                  <a16:creationId xmlns:a16="http://schemas.microsoft.com/office/drawing/2014/main" id="{4ADF524B-E06A-D180-2B3E-28A1AE1179A5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5EF3A37-637E-8510-1DDE-9276705068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23" y="1135578"/>
            <a:ext cx="4320000" cy="288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65A868E-5543-4460-5D36-B0D13FBFA0E3}"/>
              </a:ext>
            </a:extLst>
          </p:cNvPr>
          <p:cNvSpPr txBox="1"/>
          <p:nvPr/>
        </p:nvSpPr>
        <p:spPr>
          <a:xfrm>
            <a:off x="6282090" y="4302842"/>
            <a:ext cx="5909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g_g_adv_loss</a:t>
            </a:r>
            <a:r>
              <a:rPr lang="en-US" altLang="ko-KR" sz="1400" dirty="0"/>
              <a:t> : generator</a:t>
            </a:r>
            <a:r>
              <a:rPr lang="ko-KR" altLang="en-US" sz="1400" dirty="0"/>
              <a:t>의 </a:t>
            </a:r>
            <a:r>
              <a:rPr lang="en-US" altLang="ko-KR" sz="1400" dirty="0"/>
              <a:t>discriminator</a:t>
            </a:r>
            <a:r>
              <a:rPr lang="ko-KR" altLang="en-US" sz="1400" dirty="0"/>
              <a:t>와 적대 로스</a:t>
            </a:r>
            <a:endParaRPr lang="en-US" altLang="ko-KR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39E67-2F7F-E0B7-E52E-A06EF73ED432}"/>
              </a:ext>
            </a:extLst>
          </p:cNvPr>
          <p:cNvSpPr txBox="1"/>
          <p:nvPr/>
        </p:nvSpPr>
        <p:spPr>
          <a:xfrm>
            <a:off x="1893158" y="4610619"/>
            <a:ext cx="6704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ea typeface="Tmon몬소리 Black" panose="02000A03000000000000"/>
              </a:rPr>
              <a:t>Real_loss</a:t>
            </a:r>
            <a:r>
              <a:rPr lang="en-US" altLang="ko-KR" sz="1400" dirty="0">
                <a:ea typeface="Tmon몬소리 Black" panose="02000A03000000000000"/>
              </a:rPr>
              <a:t> : </a:t>
            </a:r>
            <a:r>
              <a:rPr lang="ko-KR" altLang="en-US" sz="1400" dirty="0">
                <a:ea typeface="Tmon몬소리 Black" panose="02000A03000000000000"/>
              </a:rPr>
              <a:t>실제 목소리를 못 맞추면 상승</a:t>
            </a:r>
            <a:r>
              <a:rPr lang="en-US" altLang="ko-KR" sz="1400" dirty="0">
                <a:ea typeface="Tmon몬소리 Black" panose="02000A0300000000000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CBB030-3023-B019-64DE-1247F0D2E85F}"/>
              </a:ext>
            </a:extLst>
          </p:cNvPr>
          <p:cNvSpPr txBox="1"/>
          <p:nvPr/>
        </p:nvSpPr>
        <p:spPr>
          <a:xfrm>
            <a:off x="1865544" y="5162028"/>
            <a:ext cx="3722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ea typeface="Tmon몬소리 Black" panose="02000A03000000000000"/>
              </a:rPr>
              <a:t>Fake_loss</a:t>
            </a:r>
            <a:r>
              <a:rPr lang="en-US" altLang="ko-KR" sz="1400" dirty="0">
                <a:ea typeface="Tmon몬소리 Black" panose="02000A03000000000000"/>
              </a:rPr>
              <a:t> : </a:t>
            </a:r>
            <a:r>
              <a:rPr lang="ko-KR" altLang="en-US" sz="1400" dirty="0">
                <a:ea typeface="Tmon몬소리 Black" panose="02000A03000000000000"/>
              </a:rPr>
              <a:t>생성 목소리를 못 맞추면 상승 </a:t>
            </a:r>
            <a:endParaRPr lang="en-US" altLang="ko-KR" sz="1400" dirty="0">
              <a:ea typeface="Tmon몬소리 Black" panose="02000A03000000000000"/>
            </a:endParaRPr>
          </a:p>
        </p:txBody>
      </p:sp>
      <p:sp>
        <p:nvSpPr>
          <p:cNvPr id="36" name="더하기 기호 35">
            <a:extLst>
              <a:ext uri="{FF2B5EF4-FFF2-40B4-BE49-F238E27FC236}">
                <a16:creationId xmlns:a16="http://schemas.microsoft.com/office/drawing/2014/main" id="{A0721BB5-F19A-D583-39D1-8754A3C3E7FC}"/>
              </a:ext>
            </a:extLst>
          </p:cNvPr>
          <p:cNvSpPr/>
          <p:nvPr/>
        </p:nvSpPr>
        <p:spPr>
          <a:xfrm>
            <a:off x="2189208" y="4879433"/>
            <a:ext cx="270354" cy="261967"/>
          </a:xfrm>
          <a:prstGeom prst="mathPlus">
            <a:avLst>
              <a:gd name="adj1" fmla="val 58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8BC2EE-F464-0B6A-C481-2BB117E5F2BE}"/>
              </a:ext>
            </a:extLst>
          </p:cNvPr>
          <p:cNvSpPr txBox="1"/>
          <p:nvPr/>
        </p:nvSpPr>
        <p:spPr>
          <a:xfrm>
            <a:off x="2819155" y="4177249"/>
            <a:ext cx="2057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Tmon몬소리 Black" panose="02000A03000000000000"/>
              </a:rPr>
              <a:t>Discriminator </a:t>
            </a:r>
            <a:r>
              <a:rPr lang="ko-KR" altLang="en-US" sz="1400" dirty="0">
                <a:ea typeface="Tmon몬소리 Black" panose="02000A03000000000000"/>
              </a:rPr>
              <a:t>총 </a:t>
            </a:r>
            <a:r>
              <a:rPr lang="en-US" altLang="ko-KR" sz="1400" dirty="0">
                <a:ea typeface="Tmon몬소리 Black" panose="02000A03000000000000"/>
              </a:rPr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2977588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A3061C-8217-8529-E9F6-1B1398F2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9ABFEC-3922-8DCF-4F77-B01A1FFA69F9}"/>
              </a:ext>
            </a:extLst>
          </p:cNvPr>
          <p:cNvGrpSpPr/>
          <p:nvPr/>
        </p:nvGrpSpPr>
        <p:grpSpPr>
          <a:xfrm>
            <a:off x="-391887" y="670949"/>
            <a:ext cx="2883079" cy="1192681"/>
            <a:chOff x="177947" y="1170864"/>
            <a:chExt cx="2883079" cy="119268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C496287-F3C8-7CF3-B816-405811CD24E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C81D3D-34CE-54FB-6CAB-CBA111D5E5E0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3711BD3-2484-26AF-7C2B-F411023429E7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ACA88423-33BF-5A8E-C367-77C158B63025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오른쪽 대괄호 15">
                  <a:extLst>
                    <a:ext uri="{FF2B5EF4-FFF2-40B4-BE49-F238E27FC236}">
                      <a16:creationId xmlns:a16="http://schemas.microsoft.com/office/drawing/2014/main" id="{C5171929-92E3-ED06-C9DD-DCA08918635B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8ED5E0-0451-3D6F-2CCE-06CF7F14711C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TTS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F923BC07-7B9F-A4EE-DBBA-C9FF68A6BE9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24" y="1128974"/>
            <a:ext cx="4320000" cy="28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FCB4A8A-3E9C-D8CE-9B96-60B4F32DF4E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74" y="1133011"/>
            <a:ext cx="4320000" cy="288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56FB5EE-0B7B-6875-2ED2-2BB7625E073A}"/>
              </a:ext>
            </a:extLst>
          </p:cNvPr>
          <p:cNvSpPr txBox="1"/>
          <p:nvPr/>
        </p:nvSpPr>
        <p:spPr>
          <a:xfrm>
            <a:off x="2491192" y="5293984"/>
            <a:ext cx="3309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20 epoch</a:t>
            </a:r>
            <a:r>
              <a:rPr lang="ko-KR" altLang="en-US" dirty="0">
                <a:ea typeface="Tmon몬소리 Black" panose="02000A03000000000000"/>
              </a:rPr>
              <a:t> 이후로</a:t>
            </a:r>
            <a:endParaRPr lang="en-US" altLang="ko-KR" dirty="0">
              <a:ea typeface="Tmon몬소리 Black" panose="02000A03000000000000"/>
            </a:endParaRPr>
          </a:p>
          <a:p>
            <a:endParaRPr lang="en-US" altLang="ko-KR" dirty="0">
              <a:ea typeface="Tmon몬소리 Black" panose="02000A03000000000000"/>
            </a:endParaRPr>
          </a:p>
          <a:p>
            <a:r>
              <a:rPr lang="en-US" altLang="ko-KR" dirty="0">
                <a:ea typeface="Tmon몬소리 Black" panose="02000A03000000000000"/>
              </a:rPr>
              <a:t>Loss </a:t>
            </a:r>
            <a:r>
              <a:rPr lang="ko-KR" altLang="en-US" dirty="0">
                <a:ea typeface="Tmon몬소리 Black" panose="02000A03000000000000"/>
              </a:rPr>
              <a:t>의 변동이 별로 없다</a:t>
            </a:r>
            <a:r>
              <a:rPr lang="en-US" altLang="ko-KR" dirty="0">
                <a:ea typeface="Tmon몬소리 Black" panose="02000A03000000000000"/>
              </a:rPr>
              <a:t>. </a:t>
            </a:r>
          </a:p>
          <a:p>
            <a:endParaRPr lang="en-US" altLang="ko-KR" dirty="0">
              <a:ea typeface="Tmon몬소리 Black" panose="02000A03000000000000"/>
            </a:endParaRPr>
          </a:p>
          <a:p>
            <a:r>
              <a:rPr lang="ko-KR" altLang="en-US" dirty="0">
                <a:ea typeface="Tmon몬소리 Black" panose="02000A03000000000000"/>
              </a:rPr>
              <a:t>기계음이 합성된다</a:t>
            </a:r>
            <a:r>
              <a:rPr lang="en-US" altLang="ko-KR" dirty="0">
                <a:ea typeface="Tmon몬소리 Black" panose="02000A03000000000000"/>
              </a:rPr>
              <a:t>.</a:t>
            </a:r>
          </a:p>
          <a:p>
            <a:endParaRPr lang="en-US" altLang="ko-KR" dirty="0">
              <a:ea typeface="Tmon몬소리 Black" panose="02000A0300000000000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89BCBC-C9C8-A9DA-6CDA-13B6584DAC00}"/>
              </a:ext>
            </a:extLst>
          </p:cNvPr>
          <p:cNvSpPr txBox="1"/>
          <p:nvPr/>
        </p:nvSpPr>
        <p:spPr>
          <a:xfrm>
            <a:off x="2670137" y="4257581"/>
            <a:ext cx="2903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ea typeface="Tmon몬소리 Black" panose="02000A03000000000000"/>
              </a:rPr>
              <a:t>Generator_loss</a:t>
            </a:r>
            <a:r>
              <a:rPr lang="en-US" altLang="ko-KR" sz="1400" dirty="0">
                <a:ea typeface="Tmon몬소리 Black" panose="02000A03000000000000"/>
              </a:rPr>
              <a:t> : </a:t>
            </a:r>
            <a:r>
              <a:rPr lang="ko-KR" altLang="en-US" sz="1400" dirty="0">
                <a:ea typeface="Tmon몬소리 Black" panose="02000A03000000000000"/>
              </a:rPr>
              <a:t>총 로스</a:t>
            </a:r>
            <a:endParaRPr lang="en-US" altLang="ko-KR" sz="1400" dirty="0">
              <a:ea typeface="Tmon몬소리 Black" panose="02000A0300000000000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3EE437B-A25A-231D-B288-61CDE1D6FFA0}"/>
              </a:ext>
            </a:extLst>
          </p:cNvPr>
          <p:cNvGrpSpPr/>
          <p:nvPr/>
        </p:nvGrpSpPr>
        <p:grpSpPr>
          <a:xfrm>
            <a:off x="6744946" y="4831475"/>
            <a:ext cx="3473548" cy="1918568"/>
            <a:chOff x="5366005" y="4935373"/>
            <a:chExt cx="3473548" cy="191856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F982FB-DFCC-28D2-6578-48F207EABBB9}"/>
                </a:ext>
              </a:extLst>
            </p:cNvPr>
            <p:cNvSpPr txBox="1"/>
            <p:nvPr/>
          </p:nvSpPr>
          <p:spPr>
            <a:xfrm>
              <a:off x="5366005" y="5376613"/>
              <a:ext cx="34565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Data Set </a:t>
              </a:r>
              <a:r>
                <a:rPr lang="ko-KR" altLang="en-US" dirty="0">
                  <a:ea typeface="Tmon몬소리 Black" panose="02000A03000000000000"/>
                </a:rPr>
                <a:t>추가 수집 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녹음 </a:t>
              </a:r>
              <a:r>
                <a:rPr lang="ko-KR" altLang="en-US" dirty="0" err="1">
                  <a:ea typeface="Tmon몬소리 Black" panose="02000A03000000000000"/>
                </a:rPr>
                <a:t>전처리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r>
                <a:rPr lang="en-US" altLang="ko-KR" dirty="0">
                  <a:ea typeface="Tmon몬소리 Black" panose="02000A03000000000000"/>
                </a:rPr>
                <a:t>(crop)  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타 모델 적용</a:t>
              </a:r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0246C5-BD69-C8AC-32A8-6C79E2F0F28C}"/>
                </a:ext>
              </a:extLst>
            </p:cNvPr>
            <p:cNvSpPr txBox="1"/>
            <p:nvPr/>
          </p:nvSpPr>
          <p:spPr>
            <a:xfrm>
              <a:off x="5382962" y="4935373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개선방향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0AB9FAE-A22A-65E2-A91B-537119BBFDC3}"/>
              </a:ext>
            </a:extLst>
          </p:cNvPr>
          <p:cNvGrpSpPr/>
          <p:nvPr/>
        </p:nvGrpSpPr>
        <p:grpSpPr>
          <a:xfrm>
            <a:off x="9471317" y="78126"/>
            <a:ext cx="476130" cy="338430"/>
            <a:chOff x="272023" y="1632975"/>
            <a:chExt cx="806673" cy="573378"/>
          </a:xfrm>
        </p:grpSpPr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id="{745A4120-66EC-003F-E2E7-C9E25935BE5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대각선 줄무늬 55">
              <a:extLst>
                <a:ext uri="{FF2B5EF4-FFF2-40B4-BE49-F238E27FC236}">
                  <a16:creationId xmlns:a16="http://schemas.microsoft.com/office/drawing/2014/main" id="{149FABAF-8508-BCD8-3A6E-7F7366FF8AD8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D8C4B90-AF9B-BBCE-3698-98732E1C2A99}"/>
              </a:ext>
            </a:extLst>
          </p:cNvPr>
          <p:cNvGrpSpPr/>
          <p:nvPr/>
        </p:nvGrpSpPr>
        <p:grpSpPr>
          <a:xfrm>
            <a:off x="10317305" y="93041"/>
            <a:ext cx="476130" cy="338430"/>
            <a:chOff x="272023" y="1632975"/>
            <a:chExt cx="806673" cy="573378"/>
          </a:xfrm>
        </p:grpSpPr>
        <p:sp>
          <p:nvSpPr>
            <p:cNvPr id="58" name="대각선 줄무늬 57">
              <a:extLst>
                <a:ext uri="{FF2B5EF4-FFF2-40B4-BE49-F238E27FC236}">
                  <a16:creationId xmlns:a16="http://schemas.microsoft.com/office/drawing/2014/main" id="{C2A5B5A4-AF6F-CB5E-FBBF-8CC9A028F936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대각선 줄무늬 58">
              <a:extLst>
                <a:ext uri="{FF2B5EF4-FFF2-40B4-BE49-F238E27FC236}">
                  <a16:creationId xmlns:a16="http://schemas.microsoft.com/office/drawing/2014/main" id="{F754E964-918F-EF96-978E-B64AED41B460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A4933A8-26A3-ECCF-90D1-2628EE300DF3}"/>
              </a:ext>
            </a:extLst>
          </p:cNvPr>
          <p:cNvSpPr txBox="1"/>
          <p:nvPr/>
        </p:nvSpPr>
        <p:spPr>
          <a:xfrm>
            <a:off x="6618006" y="4257581"/>
            <a:ext cx="3744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Tmon몬소리 Black" panose="02000A03000000000000"/>
              </a:rPr>
              <a:t>Input text</a:t>
            </a:r>
            <a:r>
              <a:rPr lang="ko-KR" altLang="en-US" sz="1400" dirty="0">
                <a:ea typeface="Tmon몬소리 Black" panose="02000A03000000000000"/>
              </a:rPr>
              <a:t>와 </a:t>
            </a:r>
            <a:r>
              <a:rPr lang="en-US" altLang="ko-KR" sz="1400" dirty="0">
                <a:ea typeface="Tmon몬소리 Black" panose="02000A03000000000000"/>
              </a:rPr>
              <a:t>output wave</a:t>
            </a:r>
            <a:r>
              <a:rPr lang="ko-KR" altLang="en-US" sz="1400" dirty="0">
                <a:ea typeface="Tmon몬소리 Black" panose="02000A03000000000000"/>
              </a:rPr>
              <a:t>의 </a:t>
            </a:r>
            <a:r>
              <a:rPr lang="en-US" altLang="ko-KR" sz="1400" dirty="0">
                <a:ea typeface="Tmon몬소리 Black" panose="02000A03000000000000"/>
              </a:rPr>
              <a:t>alignment 	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91FF92-D247-CB2D-0648-2CEC13602FC3}"/>
              </a:ext>
            </a:extLst>
          </p:cNvPr>
          <p:cNvSpPr txBox="1"/>
          <p:nvPr/>
        </p:nvSpPr>
        <p:spPr>
          <a:xfrm>
            <a:off x="2459562" y="4844837"/>
            <a:ext cx="3456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a typeface="Tmon몬소리 Black" panose="02000A03000000000000"/>
              </a:rPr>
              <a:t>문제 </a:t>
            </a:r>
            <a:endParaRPr lang="en-US" altLang="ko-KR" sz="2000" b="1" dirty="0"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438271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영상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EB7CFD-EE5F-4E1E-917A-038D49D9A633}"/>
              </a:ext>
            </a:extLst>
          </p:cNvPr>
          <p:cNvGrpSpPr/>
          <p:nvPr/>
        </p:nvGrpSpPr>
        <p:grpSpPr>
          <a:xfrm>
            <a:off x="11353800" y="35985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0912428-9FD9-5F57-0DCC-79C5C0DC8B6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345C555A-4FFB-F957-0A28-9228BC739A3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FE8947C-1441-E4A5-7F7B-34117198E8B0}"/>
              </a:ext>
            </a:extLst>
          </p:cNvPr>
          <p:cNvSpPr txBox="1"/>
          <p:nvPr/>
        </p:nvSpPr>
        <p:spPr>
          <a:xfrm>
            <a:off x="4833273" y="2722020"/>
            <a:ext cx="878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hlinkClick r:id="rId2"/>
              </a:rPr>
              <a:t>데모</a:t>
            </a:r>
            <a:endParaRPr lang="ko-KR" altLang="en-US" sz="3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19BAE6-16FE-ECB6-7F55-B07B1354B3F0}"/>
              </a:ext>
            </a:extLst>
          </p:cNvPr>
          <p:cNvSpPr txBox="1"/>
          <p:nvPr/>
        </p:nvSpPr>
        <p:spPr>
          <a:xfrm>
            <a:off x="3947160" y="1303315"/>
            <a:ext cx="6471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ea typeface="Tmon몬소리 Black" panose="02000A03000000000000"/>
              </a:rPr>
              <a:t>페이지 확인 </a:t>
            </a:r>
          </a:p>
        </p:txBody>
      </p:sp>
    </p:spTree>
    <p:extLst>
      <p:ext uri="{BB962C8B-B14F-4D97-AF65-F5344CB8AC3E}">
        <p14:creationId xmlns:p14="http://schemas.microsoft.com/office/powerpoint/2010/main" val="1082986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A3061C-8217-8529-E9F6-1B1398F2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516E2-EB4E-918F-66E7-50A99F985656}"/>
              </a:ext>
            </a:extLst>
          </p:cNvPr>
          <p:cNvSpPr txBox="1"/>
          <p:nvPr/>
        </p:nvSpPr>
        <p:spPr>
          <a:xfrm>
            <a:off x="2710086" y="2425450"/>
            <a:ext cx="619983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Wav2Lip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학습 소요시간이 길어 개선을 많이 하지 못한 점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 Optimizer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개선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 Adam -&gt; </a:t>
            </a:r>
            <a:r>
              <a:rPr lang="en-US" altLang="ko-KR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AdamW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) 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7873B2A-A1D1-EFEE-5365-C1F98561307A}"/>
              </a:ext>
            </a:extLst>
          </p:cNvPr>
          <p:cNvCxnSpPr>
            <a:cxnSpLocks/>
          </p:cNvCxnSpPr>
          <p:nvPr/>
        </p:nvCxnSpPr>
        <p:spPr>
          <a:xfrm>
            <a:off x="337205" y="987995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950C16F-3CE9-C01F-00F0-86C297B572A4}"/>
              </a:ext>
            </a:extLst>
          </p:cNvPr>
          <p:cNvCxnSpPr>
            <a:cxnSpLocks/>
          </p:cNvCxnSpPr>
          <p:nvPr/>
        </p:nvCxnSpPr>
        <p:spPr>
          <a:xfrm>
            <a:off x="337205" y="1422629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C97DC6-DF97-E7C7-0919-DC6D2E52E771}"/>
              </a:ext>
            </a:extLst>
          </p:cNvPr>
          <p:cNvSpPr txBox="1"/>
          <p:nvPr/>
        </p:nvSpPr>
        <p:spPr>
          <a:xfrm>
            <a:off x="303123" y="1020645"/>
            <a:ext cx="214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mon몬소리 Black"/>
              </a:rPr>
              <a:t>Imag</a:t>
            </a:r>
            <a:r>
              <a:rPr lang="en-US" altLang="ko-KR" dirty="0">
                <a:latin typeface="Tmon몬소리 Black"/>
              </a:rPr>
              <a:t>e Generation</a:t>
            </a:r>
            <a:endParaRPr lang="ko-KR" altLang="en-US" dirty="0">
              <a:solidFill>
                <a:schemeClr val="tx1"/>
              </a:solidFill>
              <a:latin typeface="Tmon몬소리 Black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9D645A8-A43E-C289-479C-FFF95EE01863}"/>
              </a:ext>
            </a:extLst>
          </p:cNvPr>
          <p:cNvCxnSpPr>
            <a:cxnSpLocks/>
          </p:cNvCxnSpPr>
          <p:nvPr/>
        </p:nvCxnSpPr>
        <p:spPr>
          <a:xfrm>
            <a:off x="337205" y="4133924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251079-D28C-A762-A0BB-E537A8FF58F9}"/>
              </a:ext>
            </a:extLst>
          </p:cNvPr>
          <p:cNvCxnSpPr>
            <a:cxnSpLocks/>
          </p:cNvCxnSpPr>
          <p:nvPr/>
        </p:nvCxnSpPr>
        <p:spPr>
          <a:xfrm>
            <a:off x="337205" y="4568558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2A1009D-29F9-1F2D-0C41-CA53FD65A3BA}"/>
              </a:ext>
            </a:extLst>
          </p:cNvPr>
          <p:cNvSpPr txBox="1"/>
          <p:nvPr/>
        </p:nvSpPr>
        <p:spPr>
          <a:xfrm>
            <a:off x="456585" y="4199229"/>
            <a:ext cx="1838960" cy="36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mon몬소리 Black"/>
              </a:rPr>
              <a:t>TTS</a:t>
            </a:r>
            <a:endParaRPr lang="ko-KR" altLang="en-US" dirty="0">
              <a:latin typeface="Tmon몬소리 Black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9ACCDE-76FE-3F75-F7FB-D86AC6CDE0FC}"/>
              </a:ext>
            </a:extLst>
          </p:cNvPr>
          <p:cNvSpPr txBox="1"/>
          <p:nvPr/>
        </p:nvSpPr>
        <p:spPr>
          <a:xfrm>
            <a:off x="2710086" y="1089603"/>
            <a:ext cx="8393343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MIT Inference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결과의 미흡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여러 사람으로 구성된 데이터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한 사람으로 이루어진 데이터로 변경 예정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오디오 전처리의 부족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음성 데이터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Window size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확대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60E5FD-7C03-3103-379F-48BB693E80B3}"/>
              </a:ext>
            </a:extLst>
          </p:cNvPr>
          <p:cNvSpPr txBox="1"/>
          <p:nvPr/>
        </p:nvSpPr>
        <p:spPr>
          <a:xfrm>
            <a:off x="2710086" y="4239807"/>
            <a:ext cx="729996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모델을 위해 직접 만든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 SET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양 부족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A318BF-0777-B487-99CA-705435523341}"/>
              </a:ext>
            </a:extLst>
          </p:cNvPr>
          <p:cNvSpPr txBox="1"/>
          <p:nvPr/>
        </p:nvSpPr>
        <p:spPr>
          <a:xfrm>
            <a:off x="2710086" y="5608112"/>
            <a:ext cx="936244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Data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추가 예정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CE8235-EF4A-40B9-50C3-53CE1ED1D698}"/>
              </a:ext>
            </a:extLst>
          </p:cNvPr>
          <p:cNvSpPr txBox="1"/>
          <p:nvPr/>
        </p:nvSpPr>
        <p:spPr>
          <a:xfrm>
            <a:off x="2710086" y="4716430"/>
            <a:ext cx="729996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음성 학습 시 발생하는 기계음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F9852D-5D87-44BE-1B9F-55393C427B1A}"/>
              </a:ext>
            </a:extLst>
          </p:cNvPr>
          <p:cNvSpPr txBox="1"/>
          <p:nvPr/>
        </p:nvSpPr>
        <p:spPr>
          <a:xfrm>
            <a:off x="2710086" y="5172560"/>
            <a:ext cx="461275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Data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일괄적인 공백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(Silence)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제거 </a:t>
            </a: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AF9850-134C-A5C8-B8BE-B289BFF5E920}"/>
                  </a:ext>
                </a:extLst>
              </p:cNvPr>
              <p:cNvSpPr txBox="1"/>
              <p:nvPr/>
            </p:nvSpPr>
            <p:spPr>
              <a:xfrm>
                <a:off x="2710086" y="3385599"/>
                <a:ext cx="9362440" cy="461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Wav2Lips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+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b="1" i="1" spc="-150" smtClean="0">
                        <a:ln>
                          <a:solidFill>
                            <a:schemeClr val="bg1">
                              <a:lumMod val="95000"/>
                              <a:alpha val="2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𝝏</m:t>
                    </m:r>
                  </m:oMath>
                </a14:m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 (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자연스러운 대화를 위한 요소들 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눈 깜빡임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고개 움직임 등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…) </a:t>
                </a: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AF9850-134C-A5C8-B8BE-B289BFF5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86" y="3385599"/>
                <a:ext cx="9362440" cy="4611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31C1811-5584-5866-703B-97E8A84AEE8B}"/>
              </a:ext>
            </a:extLst>
          </p:cNvPr>
          <p:cNvSpPr txBox="1"/>
          <p:nvPr/>
        </p:nvSpPr>
        <p:spPr>
          <a:xfrm>
            <a:off x="2710086" y="6084620"/>
            <a:ext cx="936244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적은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Train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으로도 충분한 개선된 모델 찾기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3390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A3061C-8217-8529-E9F6-1B1398F2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F23A38-816A-8E5E-F3EF-F1DFA96F12E5}"/>
              </a:ext>
            </a:extLst>
          </p:cNvPr>
          <p:cNvGrpSpPr/>
          <p:nvPr/>
        </p:nvGrpSpPr>
        <p:grpSpPr>
          <a:xfrm>
            <a:off x="303123" y="987995"/>
            <a:ext cx="2179965" cy="434634"/>
            <a:chOff x="303123" y="987995"/>
            <a:chExt cx="2179965" cy="43463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7873B2A-A1D1-EFEE-5365-C1F98561307A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987995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950C16F-3CE9-C01F-00F0-86C297B572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1422629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C97DC6-DF97-E7C7-0919-DC6D2E52E771}"/>
                </a:ext>
              </a:extLst>
            </p:cNvPr>
            <p:cNvSpPr txBox="1"/>
            <p:nvPr/>
          </p:nvSpPr>
          <p:spPr>
            <a:xfrm>
              <a:off x="303123" y="1020645"/>
              <a:ext cx="214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mon몬소리 Black"/>
                </a:rPr>
                <a:t>추후 계획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403C81-541E-F256-78E8-6B7410E62F59}"/>
              </a:ext>
            </a:extLst>
          </p:cNvPr>
          <p:cNvSpPr txBox="1"/>
          <p:nvPr/>
        </p:nvSpPr>
        <p:spPr>
          <a:xfrm>
            <a:off x="2684192" y="1020645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챗봇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모델 결정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생성형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vs Retrieval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FF6F-5DE2-943E-EA51-E77622C5F891}"/>
              </a:ext>
            </a:extLst>
          </p:cNvPr>
          <p:cNvSpPr txBox="1"/>
          <p:nvPr/>
        </p:nvSpPr>
        <p:spPr>
          <a:xfrm>
            <a:off x="2684192" y="1543006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챗봇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모델 용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Dataset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작성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A0EA8-C8A4-4BA3-E01C-4EBB61FD5068}"/>
              </a:ext>
            </a:extLst>
          </p:cNvPr>
          <p:cNvSpPr txBox="1"/>
          <p:nvPr/>
        </p:nvSpPr>
        <p:spPr>
          <a:xfrm>
            <a:off x="2684192" y="2065367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서비스 제공을 위한 </a:t>
            </a:r>
            <a:r>
              <a:rPr lang="en-US" altLang="ko-KR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PipeLine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구성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E2F7E3-D0C2-67DB-CD95-F4A05577512D}"/>
              </a:ext>
            </a:extLst>
          </p:cNvPr>
          <p:cNvGrpSpPr/>
          <p:nvPr/>
        </p:nvGrpSpPr>
        <p:grpSpPr>
          <a:xfrm>
            <a:off x="316885" y="2994366"/>
            <a:ext cx="2179965" cy="434634"/>
            <a:chOff x="303123" y="987995"/>
            <a:chExt cx="2179965" cy="43463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C4AF366-84CD-FFD9-2137-91CC174BB590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987995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FCF4233-C399-EC58-D46F-D6C58ABFD6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1422629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918C1E-92E6-A20C-0BB2-B115A91A0140}"/>
                </a:ext>
              </a:extLst>
            </p:cNvPr>
            <p:cNvSpPr txBox="1"/>
            <p:nvPr/>
          </p:nvSpPr>
          <p:spPr>
            <a:xfrm>
              <a:off x="303123" y="1020645"/>
              <a:ext cx="214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mon몬소리 Black"/>
                </a:rPr>
                <a:t>추후 계획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20E4AC-BD44-68DC-217A-AC7E555FE5CD}"/>
              </a:ext>
            </a:extLst>
          </p:cNvPr>
          <p:cNvSpPr txBox="1"/>
          <p:nvPr/>
        </p:nvSpPr>
        <p:spPr>
          <a:xfrm>
            <a:off x="2684192" y="3201854"/>
            <a:ext cx="9037320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느낀점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찾기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87932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C747EE1-2F62-5377-AF30-F0CB3521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EB7CFD-EE5F-4E1E-917A-038D49D9A633}"/>
              </a:ext>
            </a:extLst>
          </p:cNvPr>
          <p:cNvGrpSpPr/>
          <p:nvPr/>
        </p:nvGrpSpPr>
        <p:grpSpPr>
          <a:xfrm>
            <a:off x="11353800" y="35985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0912428-9FD9-5F57-0DCC-79C5C0DC8B6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345C555A-4FFB-F957-0A28-9228BC739A3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1BAEC0D-0DD2-29CB-3E00-1DC874518D90}"/>
              </a:ext>
            </a:extLst>
          </p:cNvPr>
          <p:cNvSpPr txBox="1"/>
          <p:nvPr/>
        </p:nvSpPr>
        <p:spPr>
          <a:xfrm>
            <a:off x="533973" y="1154765"/>
            <a:ext cx="105083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/>
              <a:t>감사합니다</a:t>
            </a:r>
            <a:r>
              <a:rPr lang="en-US" altLang="ko-KR" sz="11500" dirty="0"/>
              <a:t>.</a:t>
            </a:r>
          </a:p>
          <a:p>
            <a:pPr algn="ctr"/>
            <a:r>
              <a:rPr lang="en-US" altLang="ko-KR" sz="11500" dirty="0"/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109508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ADFB72-05B8-E638-48A9-D0853A69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D4BC488-8AA0-DA26-41D6-6D061A21819F}"/>
              </a:ext>
            </a:extLst>
          </p:cNvPr>
          <p:cNvGrpSpPr/>
          <p:nvPr/>
        </p:nvGrpSpPr>
        <p:grpSpPr>
          <a:xfrm>
            <a:off x="186887" y="551304"/>
            <a:ext cx="11444807" cy="5534458"/>
            <a:chOff x="2835242" y="2351650"/>
            <a:chExt cx="7475942" cy="361520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61716D2-6B6B-3F46-9679-D1247E6DF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3" t="15771" r="28356" b="24908"/>
            <a:stretch/>
          </p:blipFill>
          <p:spPr>
            <a:xfrm>
              <a:off x="6579313" y="2362483"/>
              <a:ext cx="3731871" cy="3604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그림 2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F60395E9-AF33-17B7-4412-1B23E548E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6" t="19933" r="28978" b="23937"/>
            <a:stretch/>
          </p:blipFill>
          <p:spPr>
            <a:xfrm>
              <a:off x="2835242" y="2362484"/>
              <a:ext cx="3731871" cy="3604367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5655C4-0A79-A076-2A1E-212E1F127EEB}"/>
                </a:ext>
              </a:extLst>
            </p:cNvPr>
            <p:cNvSpPr txBox="1"/>
            <p:nvPr/>
          </p:nvSpPr>
          <p:spPr>
            <a:xfrm>
              <a:off x="3735460" y="2362484"/>
              <a:ext cx="2024743" cy="38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/>
                <a:t>정면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EC7526-44F2-805D-653E-C00C6BDFC9FE}"/>
                </a:ext>
              </a:extLst>
            </p:cNvPr>
            <p:cNvSpPr txBox="1"/>
            <p:nvPr/>
          </p:nvSpPr>
          <p:spPr>
            <a:xfrm>
              <a:off x="7432877" y="2351650"/>
              <a:ext cx="2024743" cy="38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/>
                <a:t>우측</a:t>
              </a:r>
            </a:p>
          </p:txBody>
        </p:sp>
      </p:grpSp>
      <p:sp>
        <p:nvSpPr>
          <p:cNvPr id="31" name="실행 단추: 홈으로 이동 3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0CEABE5-D350-CBD7-5D54-9D449BF4F951}"/>
              </a:ext>
            </a:extLst>
          </p:cNvPr>
          <p:cNvSpPr/>
          <p:nvPr/>
        </p:nvSpPr>
        <p:spPr>
          <a:xfrm>
            <a:off x="423476" y="6227924"/>
            <a:ext cx="829448" cy="604287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76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498546-EAE9-54FF-7067-2E6040ACDB3E}"/>
              </a:ext>
            </a:extLst>
          </p:cNvPr>
          <p:cNvSpPr txBox="1"/>
          <p:nvPr/>
        </p:nvSpPr>
        <p:spPr>
          <a:xfrm>
            <a:off x="1194545" y="1238825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어떤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 서비스가 가장 필요할까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0FBFF104-C352-E2BC-135D-EEA7CE4C5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4804564"/>
              </p:ext>
            </p:extLst>
          </p:nvPr>
        </p:nvGraphicFramePr>
        <p:xfrm>
          <a:off x="1027643" y="1767840"/>
          <a:ext cx="6277476" cy="417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327C889-1279-1E67-5E5B-E4DECD0241DD}"/>
              </a:ext>
            </a:extLst>
          </p:cNvPr>
          <p:cNvSpPr txBox="1"/>
          <p:nvPr/>
        </p:nvSpPr>
        <p:spPr>
          <a:xfrm>
            <a:off x="7305119" y="3105834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 이용에 대한 역량이 제일 부족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</a:t>
            </a: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A4E52E84-2BED-E96A-D448-CF641C71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9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4893BC-0E1A-8633-F5F5-0862E48C3316}"/>
              </a:ext>
            </a:extLst>
          </p:cNvPr>
          <p:cNvSpPr txBox="1"/>
          <p:nvPr/>
        </p:nvSpPr>
        <p:spPr>
          <a:xfrm>
            <a:off x="1632087" y="2578198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B5CD1-C027-0AF4-1FD6-66C57F2C8AA3}"/>
              </a:ext>
            </a:extLst>
          </p:cNvPr>
          <p:cNvSpPr txBox="1"/>
          <p:nvPr/>
        </p:nvSpPr>
        <p:spPr>
          <a:xfrm>
            <a:off x="6352383" y="2600096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Chat Bot</a:t>
            </a: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6EF89F97-CA12-AD4D-02D5-69396309DD75}"/>
              </a:ext>
            </a:extLst>
          </p:cNvPr>
          <p:cNvSpPr/>
          <p:nvPr/>
        </p:nvSpPr>
        <p:spPr>
          <a:xfrm>
            <a:off x="5291932" y="2923638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922FB-CC98-7BBC-256B-074642787B35}"/>
              </a:ext>
            </a:extLst>
          </p:cNvPr>
          <p:cNvSpPr txBox="1"/>
          <p:nvPr/>
        </p:nvSpPr>
        <p:spPr>
          <a:xfrm>
            <a:off x="1083080" y="4182851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고령층을 위한 사용하기 쉽고 편리한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012F2E-FE13-5D95-EB32-B295222093DA}"/>
              </a:ext>
            </a:extLst>
          </p:cNvPr>
          <p:cNvSpPr txBox="1"/>
          <p:nvPr/>
        </p:nvSpPr>
        <p:spPr>
          <a:xfrm>
            <a:off x="6185378" y="4170446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서비스에 대한 정보를 제공해주는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1164DB7-8076-83FD-CE00-2D64D9B7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97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440BA80-E2A8-8421-374D-96AC750C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schemeClr val="tx1"/>
                </a:solidFill>
              </a:rPr>
              <a:pPr/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343088-DF07-0C6F-1E6C-26F0FB85F055}"/>
              </a:ext>
            </a:extLst>
          </p:cNvPr>
          <p:cNvSpPr txBox="1"/>
          <p:nvPr/>
        </p:nvSpPr>
        <p:spPr>
          <a:xfrm rot="10800000" flipV="1">
            <a:off x="237512" y="6411954"/>
            <a:ext cx="65176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ea typeface="Tmon몬소리 Black" panose="02000A03000000000000"/>
                <a:hlinkClick r:id="rId2"/>
              </a:rPr>
              <a:t>[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프리미엄 리포트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]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어르신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,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키오스크 왜 못 쓰세요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? : </a:t>
            </a:r>
            <a:r>
              <a:rPr lang="ko-KR" altLang="en-US" sz="1050" dirty="0" err="1">
                <a:ea typeface="Tmon몬소리 Black" panose="02000A03000000000000"/>
                <a:hlinkClick r:id="rId2"/>
              </a:rPr>
              <a:t>동아사이언스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 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(dongascience.com)</a:t>
            </a:r>
            <a:endParaRPr lang="ko-KR" altLang="en-US" sz="1050" dirty="0">
              <a:ea typeface="Tmon몬소리 Black" panose="02000A0300000000000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9DEDD1A-989C-F1C7-6A4B-60A413578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721"/>
          <a:stretch/>
        </p:blipFill>
        <p:spPr>
          <a:xfrm>
            <a:off x="2434930" y="1406842"/>
            <a:ext cx="2275951" cy="3854571"/>
          </a:xfrm>
          <a:prstGeom prst="rect">
            <a:avLst/>
          </a:prstGeom>
        </p:spPr>
      </p:pic>
      <p:graphicFrame>
        <p:nvGraphicFramePr>
          <p:cNvPr id="44" name="표 34">
            <a:extLst>
              <a:ext uri="{FF2B5EF4-FFF2-40B4-BE49-F238E27FC236}">
                <a16:creationId xmlns:a16="http://schemas.microsoft.com/office/drawing/2014/main" id="{B397192F-887B-82F0-7843-FC97F336A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49257"/>
              </p:ext>
            </p:extLst>
          </p:nvPr>
        </p:nvGraphicFramePr>
        <p:xfrm>
          <a:off x="6822475" y="1642352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graphicFrame>
        <p:nvGraphicFramePr>
          <p:cNvPr id="45" name="표 34">
            <a:extLst>
              <a:ext uri="{FF2B5EF4-FFF2-40B4-BE49-F238E27FC236}">
                <a16:creationId xmlns:a16="http://schemas.microsoft.com/office/drawing/2014/main" id="{D41C779F-2F0B-33BC-35B6-8EF6D80B4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99062"/>
              </p:ext>
            </p:extLst>
          </p:nvPr>
        </p:nvGraphicFramePr>
        <p:xfrm>
          <a:off x="9245573" y="1642352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7802568-0620-F4D1-9B44-045081A1817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7339778" y="2359821"/>
            <a:ext cx="1905795" cy="9042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DDC3D7-FF5B-52E2-C62C-E43FF2C728E5}"/>
              </a:ext>
            </a:extLst>
          </p:cNvPr>
          <p:cNvSpPr txBox="1"/>
          <p:nvPr/>
        </p:nvSpPr>
        <p:spPr>
          <a:xfrm>
            <a:off x="7748385" y="3218836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30%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5D677E-6A6C-E8FA-C02F-AD4D457C17A4}"/>
              </a:ext>
            </a:extLst>
          </p:cNvPr>
          <p:cNvSpPr txBox="1"/>
          <p:nvPr/>
        </p:nvSpPr>
        <p:spPr>
          <a:xfrm>
            <a:off x="7209527" y="991814"/>
            <a:ext cx="2553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글자를 인식하는 시간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CDDD29A-4EF7-FACD-AD77-780F5D1E5406}"/>
              </a:ext>
            </a:extLst>
          </p:cNvPr>
          <p:cNvSpPr/>
          <p:nvPr/>
        </p:nvSpPr>
        <p:spPr>
          <a:xfrm rot="16200000">
            <a:off x="8376919" y="3324810"/>
            <a:ext cx="336173" cy="202582"/>
          </a:xfrm>
          <a:prstGeom prst="rightArrow">
            <a:avLst>
              <a:gd name="adj1" fmla="val 35145"/>
              <a:gd name="adj2" fmla="val 502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C4EFDF-A9A6-6C31-FD46-C8C1FFA4BA93}"/>
              </a:ext>
            </a:extLst>
          </p:cNvPr>
          <p:cNvSpPr txBox="1"/>
          <p:nvPr/>
        </p:nvSpPr>
        <p:spPr>
          <a:xfrm>
            <a:off x="2781549" y="1029964"/>
            <a:ext cx="237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Tmon몬소리 Black" panose="02000A03000000000000"/>
              </a:rPr>
              <a:t>실제 </a:t>
            </a:r>
            <a:r>
              <a:rPr lang="ko-KR" altLang="en-US" sz="1600" dirty="0" err="1">
                <a:ea typeface="Tmon몬소리 Black" panose="02000A03000000000000"/>
              </a:rPr>
              <a:t>챗봇</a:t>
            </a:r>
            <a:r>
              <a:rPr lang="ko-KR" altLang="en-US" sz="1600" dirty="0">
                <a:ea typeface="Tmon몬소리 Black" panose="02000A03000000000000"/>
              </a:rPr>
              <a:t> 예시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7A7A1D-D29D-FC1E-C20E-4C6C3563C8A6}"/>
              </a:ext>
            </a:extLst>
          </p:cNvPr>
          <p:cNvSpPr/>
          <p:nvPr/>
        </p:nvSpPr>
        <p:spPr>
          <a:xfrm>
            <a:off x="9052699" y="4899570"/>
            <a:ext cx="90305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FCD60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고령층</a:t>
            </a:r>
            <a:endParaRPr lang="en-US" altLang="ko-KR" b="1" dirty="0">
              <a:solidFill>
                <a:srgbClr val="FCD60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999C04-D92B-65B0-E706-5761A27FB471}"/>
              </a:ext>
            </a:extLst>
          </p:cNvPr>
          <p:cNvSpPr txBox="1"/>
          <p:nvPr/>
        </p:nvSpPr>
        <p:spPr>
          <a:xfrm>
            <a:off x="6609946" y="496991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청년층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F2A3F0-0163-9157-A2FD-AED1FAB65FFE}"/>
              </a:ext>
            </a:extLst>
          </p:cNvPr>
          <p:cNvSpPr txBox="1"/>
          <p:nvPr/>
        </p:nvSpPr>
        <p:spPr>
          <a:xfrm>
            <a:off x="2939294" y="5430511"/>
            <a:ext cx="63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고령층의 글자 인지 시간은 타 연령대에 비해 </a:t>
            </a:r>
            <a:r>
              <a:rPr lang="en-US" altLang="ko-KR" sz="1600" dirty="0"/>
              <a:t>30%</a:t>
            </a:r>
            <a:r>
              <a:rPr lang="ko-KR" altLang="en-US" sz="1600" dirty="0"/>
              <a:t> 이상 느리다</a:t>
            </a:r>
            <a:endParaRPr lang="en-US" altLang="ko-KR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920DE3-9024-2E81-0553-8E74203F4EA9}"/>
              </a:ext>
            </a:extLst>
          </p:cNvPr>
          <p:cNvSpPr txBox="1"/>
          <p:nvPr/>
        </p:nvSpPr>
        <p:spPr>
          <a:xfrm>
            <a:off x="2939294" y="5938163"/>
            <a:ext cx="63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하지만 시중의 </a:t>
            </a:r>
            <a:r>
              <a:rPr lang="ko-KR" altLang="en-US" sz="1600" dirty="0" err="1"/>
              <a:t>챗봇은</a:t>
            </a:r>
            <a:r>
              <a:rPr lang="ko-KR" altLang="en-US" sz="1600" dirty="0"/>
              <a:t> 한번에 </a:t>
            </a:r>
            <a:r>
              <a:rPr lang="ko-KR" altLang="en-US" sz="1600" b="1" dirty="0"/>
              <a:t>많은 정보량의 작은 글씨</a:t>
            </a:r>
            <a:r>
              <a:rPr lang="ko-KR" altLang="en-US" sz="1600" dirty="0"/>
              <a:t>를 제공한다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302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584CB3-34AE-6479-49F6-E330E37D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1284CC-C7D6-159F-9036-1FAC31218F46}"/>
              </a:ext>
            </a:extLst>
          </p:cNvPr>
          <p:cNvSpPr txBox="1"/>
          <p:nvPr/>
        </p:nvSpPr>
        <p:spPr>
          <a:xfrm>
            <a:off x="2709751" y="1297998"/>
            <a:ext cx="14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 err="1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챗봇의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절차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1C2BC14-CBE2-F1F7-7A2C-32409C898EF7}"/>
              </a:ext>
            </a:extLst>
          </p:cNvPr>
          <p:cNvGrpSpPr/>
          <p:nvPr/>
        </p:nvGrpSpPr>
        <p:grpSpPr>
          <a:xfrm>
            <a:off x="-120630" y="1950906"/>
            <a:ext cx="2071538" cy="2065621"/>
            <a:chOff x="184197" y="1537073"/>
            <a:chExt cx="2936283" cy="2927898"/>
          </a:xfrm>
        </p:grpSpPr>
        <p:pic>
          <p:nvPicPr>
            <p:cNvPr id="2050" name="Picture 2" descr="카카오톡 친구 '검색' 클릭 캡쳐 이미지">
              <a:extLst>
                <a:ext uri="{FF2B5EF4-FFF2-40B4-BE49-F238E27FC236}">
                  <a16:creationId xmlns:a16="http://schemas.microsoft.com/office/drawing/2014/main" id="{B4807D22-811E-F2D5-A06C-C95CEDDBA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490" y="1537073"/>
              <a:ext cx="2258008" cy="212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E44E57-8E0C-01A8-0E69-3B0AB8300F2F}"/>
                </a:ext>
              </a:extLst>
            </p:cNvPr>
            <p:cNvSpPr txBox="1"/>
            <p:nvPr/>
          </p:nvSpPr>
          <p:spPr>
            <a:xfrm>
              <a:off x="184197" y="3723337"/>
              <a:ext cx="2936283" cy="741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카카오톡 친구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 </a:t>
              </a:r>
              <a:r>
                <a:rPr lang="en-US" altLang="ko-KR" sz="1400" dirty="0"/>
                <a:t>‘</a:t>
              </a:r>
              <a:r>
                <a:rPr lang="ko-KR" altLang="en-US" sz="1400" dirty="0"/>
                <a:t>검색</a:t>
              </a:r>
              <a:r>
                <a:rPr lang="en-US" altLang="ko-KR" sz="1400" dirty="0"/>
                <a:t>‘ </a:t>
              </a:r>
              <a:r>
                <a:rPr lang="ko-KR" altLang="en-US" sz="1400" dirty="0"/>
                <a:t>클릭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30E1C4D-C0F9-ED3A-4C49-F211E4E98E11}"/>
              </a:ext>
            </a:extLst>
          </p:cNvPr>
          <p:cNvGrpSpPr/>
          <p:nvPr/>
        </p:nvGrpSpPr>
        <p:grpSpPr>
          <a:xfrm>
            <a:off x="2303460" y="1965165"/>
            <a:ext cx="1589578" cy="1831508"/>
            <a:chOff x="3447352" y="1537073"/>
            <a:chExt cx="2251601" cy="2592587"/>
          </a:xfrm>
        </p:grpSpPr>
        <p:pic>
          <p:nvPicPr>
            <p:cNvPr id="2052" name="Picture 4" descr="'서울톡' 검색 캡쳐 이미지">
              <a:extLst>
                <a:ext uri="{FF2B5EF4-FFF2-40B4-BE49-F238E27FC236}">
                  <a16:creationId xmlns:a16="http://schemas.microsoft.com/office/drawing/2014/main" id="{DF969047-368B-F6FD-C4BD-5FB73CA2C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352" y="1537073"/>
              <a:ext cx="2251601" cy="2116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736344-0320-8E0E-F17A-6FAA54573BB7}"/>
                </a:ext>
              </a:extLst>
            </p:cNvPr>
            <p:cNvSpPr txBox="1"/>
            <p:nvPr/>
          </p:nvSpPr>
          <p:spPr>
            <a:xfrm>
              <a:off x="3622555" y="3716962"/>
              <a:ext cx="2029934" cy="41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“</a:t>
              </a:r>
              <a:r>
                <a:rPr lang="ko-KR" altLang="en-US" sz="1400" kern="0" dirty="0" err="1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서울톡</a:t>
              </a:r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”</a:t>
              </a:r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 검색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56D51C-2C7A-D232-D810-88385688EB2C}"/>
              </a:ext>
            </a:extLst>
          </p:cNvPr>
          <p:cNvGrpSpPr/>
          <p:nvPr/>
        </p:nvGrpSpPr>
        <p:grpSpPr>
          <a:xfrm>
            <a:off x="4361595" y="1951436"/>
            <a:ext cx="1782125" cy="1830978"/>
            <a:chOff x="6459281" y="1537073"/>
            <a:chExt cx="2542954" cy="2612664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B49ADF7-91C2-323F-D655-0BA03AC76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281" y="1537073"/>
              <a:ext cx="2251600" cy="211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8AC457-B707-A9C0-18D4-032C2B808AE8}"/>
                </a:ext>
              </a:extLst>
            </p:cNvPr>
            <p:cNvSpPr txBox="1"/>
            <p:nvPr/>
          </p:nvSpPr>
          <p:spPr>
            <a:xfrm>
              <a:off x="6459281" y="3762818"/>
              <a:ext cx="2542954" cy="386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친구 추가 </a:t>
              </a:r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&amp; </a:t>
              </a:r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채팅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67E584-3E50-256B-B176-EEF5EDD4868A}"/>
              </a:ext>
            </a:extLst>
          </p:cNvPr>
          <p:cNvGrpSpPr/>
          <p:nvPr/>
        </p:nvGrpSpPr>
        <p:grpSpPr>
          <a:xfrm>
            <a:off x="68398" y="4320662"/>
            <a:ext cx="1618578" cy="2103780"/>
            <a:chOff x="2437263" y="4171851"/>
            <a:chExt cx="1837179" cy="2387911"/>
          </a:xfrm>
        </p:grpSpPr>
        <p:pic>
          <p:nvPicPr>
            <p:cNvPr id="2056" name="Picture 8" descr="행정정보안내 답변 캡쳐 이미지">
              <a:extLst>
                <a:ext uri="{FF2B5EF4-FFF2-40B4-BE49-F238E27FC236}">
                  <a16:creationId xmlns:a16="http://schemas.microsoft.com/office/drawing/2014/main" id="{6FC76857-3588-2B22-F29F-979BF1F3C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282" y="4171851"/>
              <a:ext cx="1811160" cy="170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64C0EC-D646-41BC-D65F-783462086B69}"/>
                </a:ext>
              </a:extLst>
            </p:cNvPr>
            <p:cNvSpPr txBox="1"/>
            <p:nvPr/>
          </p:nvSpPr>
          <p:spPr>
            <a:xfrm>
              <a:off x="2437263" y="5965877"/>
              <a:ext cx="1811159" cy="59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행정정보안내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답변 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1172B8-2058-4C13-FFF9-717DBF633F79}"/>
              </a:ext>
            </a:extLst>
          </p:cNvPr>
          <p:cNvGrpSpPr/>
          <p:nvPr/>
        </p:nvGrpSpPr>
        <p:grpSpPr>
          <a:xfrm>
            <a:off x="1766874" y="4320662"/>
            <a:ext cx="1595655" cy="2062387"/>
            <a:chOff x="4716316" y="4212963"/>
            <a:chExt cx="1811160" cy="2340927"/>
          </a:xfrm>
        </p:grpSpPr>
        <p:pic>
          <p:nvPicPr>
            <p:cNvPr id="2058" name="Picture 10" descr="현장민원접수 화면 캡쳐 이미지">
              <a:extLst>
                <a:ext uri="{FF2B5EF4-FFF2-40B4-BE49-F238E27FC236}">
                  <a16:creationId xmlns:a16="http://schemas.microsoft.com/office/drawing/2014/main" id="{26F1BFC4-62D3-DFC8-3C5A-FF2C8C5C3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316" y="4212963"/>
              <a:ext cx="1811160" cy="170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DB93E3-8DCE-27AF-77A8-BE7F394FC6A9}"/>
                </a:ext>
              </a:extLst>
            </p:cNvPr>
            <p:cNvSpPr txBox="1"/>
            <p:nvPr/>
          </p:nvSpPr>
          <p:spPr>
            <a:xfrm>
              <a:off x="4716317" y="5960005"/>
              <a:ext cx="1811159" cy="59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현장민원접수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확인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C260AE3-7BB4-3980-7249-6BEC4F66B37A}"/>
              </a:ext>
            </a:extLst>
          </p:cNvPr>
          <p:cNvGrpSpPr/>
          <p:nvPr/>
        </p:nvGrpSpPr>
        <p:grpSpPr>
          <a:xfrm>
            <a:off x="3442426" y="4352196"/>
            <a:ext cx="1595655" cy="1771071"/>
            <a:chOff x="7126121" y="4212963"/>
            <a:chExt cx="1811160" cy="2010267"/>
          </a:xfrm>
        </p:grpSpPr>
        <p:pic>
          <p:nvPicPr>
            <p:cNvPr id="2060" name="Picture 12" descr="담당부서 안내 캡쳐 이미지">
              <a:extLst>
                <a:ext uri="{FF2B5EF4-FFF2-40B4-BE49-F238E27FC236}">
                  <a16:creationId xmlns:a16="http://schemas.microsoft.com/office/drawing/2014/main" id="{7C78C8B0-0743-CC2A-2F11-1E22FD624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121" y="4212963"/>
              <a:ext cx="1811160" cy="170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991778-99FF-4808-0974-14616A36F0A3}"/>
                </a:ext>
              </a:extLst>
            </p:cNvPr>
            <p:cNvSpPr txBox="1"/>
            <p:nvPr/>
          </p:nvSpPr>
          <p:spPr>
            <a:xfrm>
              <a:off x="7310178" y="5915453"/>
              <a:ext cx="1496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담당부서 안내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FF7F38-F01B-E006-3E00-79FA2E5FA8C5}"/>
              </a:ext>
            </a:extLst>
          </p:cNvPr>
          <p:cNvGrpSpPr/>
          <p:nvPr/>
        </p:nvGrpSpPr>
        <p:grpSpPr>
          <a:xfrm>
            <a:off x="5200239" y="4320662"/>
            <a:ext cx="1634092" cy="1771071"/>
            <a:chOff x="9603716" y="4212963"/>
            <a:chExt cx="1854788" cy="2010267"/>
          </a:xfrm>
        </p:grpSpPr>
        <p:pic>
          <p:nvPicPr>
            <p:cNvPr id="2062" name="Picture 14" descr="공공 서비스 예약 캡쳐 이미지">
              <a:extLst>
                <a:ext uri="{FF2B5EF4-FFF2-40B4-BE49-F238E27FC236}">
                  <a16:creationId xmlns:a16="http://schemas.microsoft.com/office/drawing/2014/main" id="{6E3AB06C-656A-1B98-1333-3394E732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3716" y="4212963"/>
              <a:ext cx="1811161" cy="1708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E74A46-43F5-5475-BAF6-639A64636BDD}"/>
                </a:ext>
              </a:extLst>
            </p:cNvPr>
            <p:cNvSpPr txBox="1"/>
            <p:nvPr/>
          </p:nvSpPr>
          <p:spPr>
            <a:xfrm>
              <a:off x="9694404" y="5915454"/>
              <a:ext cx="17641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공공 서비스 예약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20C348B-352F-F887-3418-9465C7432A7B}"/>
              </a:ext>
            </a:extLst>
          </p:cNvPr>
          <p:cNvGrpSpPr/>
          <p:nvPr/>
        </p:nvGrpSpPr>
        <p:grpSpPr>
          <a:xfrm flipH="1">
            <a:off x="6569469" y="2412683"/>
            <a:ext cx="1114668" cy="1702490"/>
            <a:chOff x="8144061" y="2656831"/>
            <a:chExt cx="1808269" cy="2761862"/>
          </a:xfrm>
        </p:grpSpPr>
        <p:sp>
          <p:nvSpPr>
            <p:cNvPr id="49" name="대각선 줄무늬 48">
              <a:extLst>
                <a:ext uri="{FF2B5EF4-FFF2-40B4-BE49-F238E27FC236}">
                  <a16:creationId xmlns:a16="http://schemas.microsoft.com/office/drawing/2014/main" id="{8737E269-4BA4-E5DF-A4E0-710C1CF78C6C}"/>
                </a:ext>
              </a:extLst>
            </p:cNvPr>
            <p:cNvSpPr/>
            <p:nvPr/>
          </p:nvSpPr>
          <p:spPr>
            <a:xfrm flipV="1">
              <a:off x="8144061" y="2656831"/>
              <a:ext cx="1791054" cy="1380931"/>
            </a:xfrm>
            <a:prstGeom prst="diagStripe">
              <a:avLst/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대각선 줄무늬 49">
              <a:extLst>
                <a:ext uri="{FF2B5EF4-FFF2-40B4-BE49-F238E27FC236}">
                  <a16:creationId xmlns:a16="http://schemas.microsoft.com/office/drawing/2014/main" id="{35F6EC60-66AC-F45F-397B-6CEF5B59BF2D}"/>
                </a:ext>
              </a:extLst>
            </p:cNvPr>
            <p:cNvSpPr/>
            <p:nvPr/>
          </p:nvSpPr>
          <p:spPr>
            <a:xfrm>
              <a:off x="8161276" y="4037762"/>
              <a:ext cx="1791054" cy="1380931"/>
            </a:xfrm>
            <a:prstGeom prst="diagStripe">
              <a:avLst/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605C63DD-7CD2-DCB3-139B-119ECFEBB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4219" y="1905758"/>
            <a:ext cx="2438400" cy="2438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2B1927B-6501-C72F-55DE-93F118CA6073}"/>
              </a:ext>
            </a:extLst>
          </p:cNvPr>
          <p:cNvSpPr txBox="1"/>
          <p:nvPr/>
        </p:nvSpPr>
        <p:spPr>
          <a:xfrm>
            <a:off x="8105147" y="1288460"/>
            <a:ext cx="319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상담원과의 통화 상담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BFBB96-BAD2-ADB0-EBAD-2743A0CA6076}"/>
              </a:ext>
            </a:extLst>
          </p:cNvPr>
          <p:cNvSpPr txBox="1"/>
          <p:nvPr/>
        </p:nvSpPr>
        <p:spPr>
          <a:xfrm>
            <a:off x="7201634" y="4817369"/>
            <a:ext cx="451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시스템에 비해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상담원과의 통화가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압도적으로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 간편하다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319C9-6D74-CD6E-5F7F-FEF207C4D086}"/>
              </a:ext>
            </a:extLst>
          </p:cNvPr>
          <p:cNvSpPr txBox="1"/>
          <p:nvPr/>
        </p:nvSpPr>
        <p:spPr>
          <a:xfrm>
            <a:off x="5797982" y="3972949"/>
            <a:ext cx="37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2F2A6-5835-7129-7611-FFD40BF7F8ED}"/>
              </a:ext>
            </a:extLst>
          </p:cNvPr>
          <p:cNvSpPr txBox="1"/>
          <p:nvPr/>
        </p:nvSpPr>
        <p:spPr>
          <a:xfrm>
            <a:off x="777921" y="1644329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1D3D5-D1C4-3781-0396-494F87B5886F}"/>
              </a:ext>
            </a:extLst>
          </p:cNvPr>
          <p:cNvSpPr txBox="1"/>
          <p:nvPr/>
        </p:nvSpPr>
        <p:spPr>
          <a:xfrm>
            <a:off x="2852100" y="1623954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BC3EF-5A79-3CA1-5091-28D66ECFA903}"/>
              </a:ext>
            </a:extLst>
          </p:cNvPr>
          <p:cNvSpPr txBox="1"/>
          <p:nvPr/>
        </p:nvSpPr>
        <p:spPr>
          <a:xfrm>
            <a:off x="4920293" y="1623954"/>
            <a:ext cx="37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3437C5-E886-EE1E-63BE-B4A16B133AEE}"/>
              </a:ext>
            </a:extLst>
          </p:cNvPr>
          <p:cNvSpPr txBox="1"/>
          <p:nvPr/>
        </p:nvSpPr>
        <p:spPr>
          <a:xfrm>
            <a:off x="700077" y="3974826"/>
            <a:ext cx="37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25EF0-7598-4406-EBEA-928DBC38459C}"/>
              </a:ext>
            </a:extLst>
          </p:cNvPr>
          <p:cNvSpPr txBox="1"/>
          <p:nvPr/>
        </p:nvSpPr>
        <p:spPr>
          <a:xfrm>
            <a:off x="2326757" y="3971336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0A7F2C-80B9-E65B-ADDF-B9676C4E19AC}"/>
              </a:ext>
            </a:extLst>
          </p:cNvPr>
          <p:cNvSpPr txBox="1"/>
          <p:nvPr/>
        </p:nvSpPr>
        <p:spPr>
          <a:xfrm>
            <a:off x="4036838" y="3974826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88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942A41-E5DB-DEAF-5E89-1021E5A6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E1897-2841-E851-1EEA-B091B98B0D97}"/>
              </a:ext>
            </a:extLst>
          </p:cNvPr>
          <p:cNvSpPr txBox="1"/>
          <p:nvPr/>
        </p:nvSpPr>
        <p:spPr>
          <a:xfrm>
            <a:off x="921661" y="3045972"/>
            <a:ext cx="2075873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4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</a:t>
            </a:r>
            <a:endParaRPr lang="en-US" altLang="ko-KR" sz="4400" b="1" kern="0" dirty="0">
              <a:ln w="19050">
                <a:noFill/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B7CDD-92D4-B503-D7E2-C3FB1994F322}"/>
              </a:ext>
            </a:extLst>
          </p:cNvPr>
          <p:cNvSpPr txBox="1"/>
          <p:nvPr/>
        </p:nvSpPr>
        <p:spPr>
          <a:xfrm>
            <a:off x="8113979" y="3055756"/>
            <a:ext cx="3842143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Chat Bot</a:t>
            </a: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1577C0E6-4B05-0C70-23BD-6D2BC371AF7C}"/>
              </a:ext>
            </a:extLst>
          </p:cNvPr>
          <p:cNvSpPr/>
          <p:nvPr/>
        </p:nvSpPr>
        <p:spPr>
          <a:xfrm>
            <a:off x="2907486" y="3169286"/>
            <a:ext cx="560800" cy="522815"/>
          </a:xfrm>
          <a:prstGeom prst="plus">
            <a:avLst>
              <a:gd name="adj" fmla="val 4294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3DA21D-F78D-5D3D-E2F7-C0CB22813565}"/>
              </a:ext>
            </a:extLst>
          </p:cNvPr>
          <p:cNvSpPr txBox="1"/>
          <p:nvPr/>
        </p:nvSpPr>
        <p:spPr>
          <a:xfrm>
            <a:off x="3259006" y="1359447"/>
            <a:ext cx="4928110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srgbClr val="6DA8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4400" b="1" kern="0" dirty="0">
                <a:ln w="19050">
                  <a:noFill/>
                </a:ln>
                <a:solidFill>
                  <a:srgbClr val="6DA8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화상 상담원</a:t>
            </a:r>
            <a:endParaRPr lang="en-US" altLang="ko-KR" sz="4400" b="1" kern="0" dirty="0">
              <a:ln w="19050">
                <a:noFill/>
              </a:ln>
              <a:solidFill>
                <a:srgbClr val="6DA8FF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AAAD992-E2CC-72F3-6367-94746C02CC34}"/>
              </a:ext>
            </a:extLst>
          </p:cNvPr>
          <p:cNvSpPr txBox="1"/>
          <p:nvPr/>
        </p:nvSpPr>
        <p:spPr>
          <a:xfrm>
            <a:off x="237512" y="3928711"/>
            <a:ext cx="3533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고령층을 위한 </a:t>
            </a:r>
            <a:endParaRPr lang="en-US" altLang="ko-KR" sz="1600" kern="0" dirty="0">
              <a:solidFill>
                <a:srgbClr val="000000"/>
              </a:solidFill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4ABD8E-18D4-1534-786C-8E29E0B24807}"/>
              </a:ext>
            </a:extLst>
          </p:cNvPr>
          <p:cNvSpPr txBox="1"/>
          <p:nvPr/>
        </p:nvSpPr>
        <p:spPr>
          <a:xfrm>
            <a:off x="8512480" y="3928711"/>
            <a:ext cx="3045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4232FC-7BC9-1272-3E4B-F93637C3E891}"/>
              </a:ext>
            </a:extLst>
          </p:cNvPr>
          <p:cNvSpPr txBox="1"/>
          <p:nvPr/>
        </p:nvSpPr>
        <p:spPr>
          <a:xfrm>
            <a:off x="4470231" y="3962818"/>
            <a:ext cx="388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영상과 목소리로 대응하는</a:t>
            </a:r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C4E62BD9-CC32-1DC0-A62A-9AA9D1491A1E}"/>
              </a:ext>
            </a:extLst>
          </p:cNvPr>
          <p:cNvSpPr/>
          <p:nvPr/>
        </p:nvSpPr>
        <p:spPr>
          <a:xfrm>
            <a:off x="7951680" y="3172972"/>
            <a:ext cx="560800" cy="522815"/>
          </a:xfrm>
          <a:prstGeom prst="plus">
            <a:avLst>
              <a:gd name="adj" fmla="val 4294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3.33333E-6 L -0.00247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8" grpId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6B031DC-00E1-4353-A655-1612E72BD6B2}">
  <we:reference id="wa200000113" version="1.0.0.0" store="ko-KR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3712</TotalTime>
  <Words>2282</Words>
  <Application>Microsoft Office PowerPoint</Application>
  <PresentationFormat>와이드스크린</PresentationFormat>
  <Paragraphs>842</Paragraphs>
  <Slides>47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Söhne</vt:lpstr>
      <vt:lpstr>Tmon몬소리 Black</vt:lpstr>
      <vt:lpstr>바탕</vt:lpstr>
      <vt:lpstr>Arial</vt:lpstr>
      <vt:lpstr>Cambria Math</vt:lpstr>
      <vt:lpstr>HY견고딕</vt:lpstr>
      <vt:lpstr>Lucida Handwriting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HWANG MINGYU</cp:lastModifiedBy>
  <cp:revision>47</cp:revision>
  <dcterms:created xsi:type="dcterms:W3CDTF">2023-02-12T14:57:18Z</dcterms:created>
  <dcterms:modified xsi:type="dcterms:W3CDTF">2023-05-25T06:34:39Z</dcterms:modified>
</cp:coreProperties>
</file>